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Oswald ExtraLight"/>
      <p:regular r:id="rId14"/>
      <p:bold r:id="rId15"/>
    </p:embeddedFont>
    <p:embeddedFont>
      <p:font typeface="Bebas Neue"/>
      <p:regular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swaldExtraLight-bold.fntdata"/><Relationship Id="rId14" Type="http://schemas.openxmlformats.org/officeDocument/2006/relationships/font" Target="fonts/OswaldExtraLight-regular.fntdata"/><Relationship Id="rId16" Type="http://schemas.openxmlformats.org/officeDocument/2006/relationships/font" Target="fonts/BebasNeu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exsar.org/2022/05/22/what-is-search-and-rescue-sar/"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bc7ny.com/post/thermal-drone-used-find-missing-puppy-woods-dobbs-ferry/15565225/"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2a0f0541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32a0f05414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2a0f054149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Example discussion topics:</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Rescuing stranded hikers/climbers/skiers in mountains, locating children or elderly people in urban areas, rescuing trapped individuals after natural disasters such as floods or earthquakes, locating and rescuing individuals lost at sea, etc.</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If students cannot think of scenarios in their local community, steer the discussion to where students may have seen examples of SAR when out of town or in media.</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Older technologies: flares, airplanes, boats, flotation devices, etc.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Newer technologies: satellites, drones, infrared sensors, cameras, AI &amp; AR technologies, robots, GPS, etc.</a:t>
            </a:r>
            <a:endParaRPr>
              <a:solidFill>
                <a:schemeClr val="dk1"/>
              </a:solidFill>
            </a:endParaRPr>
          </a:p>
        </p:txBody>
      </p:sp>
      <p:sp>
        <p:nvSpPr>
          <p:cNvPr id="69" name="Google Shape;69;g32a0f054149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2a0f054149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Texas Search and Rescue: </a:t>
            </a:r>
            <a:r>
              <a:rPr lang="en" u="sng">
                <a:solidFill>
                  <a:schemeClr val="hlink"/>
                </a:solidFill>
                <a:hlinkClick r:id="rId2"/>
              </a:rPr>
              <a:t>https://www.texsar.org/2022/05/22/what-is-search-and-rescue-sar/</a:t>
            </a:r>
            <a:endParaRPr/>
          </a:p>
        </p:txBody>
      </p:sp>
      <p:sp>
        <p:nvSpPr>
          <p:cNvPr id="75" name="Google Shape;75;g32a0f054149_0_1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2a0f054149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NBC News</a:t>
            </a:r>
            <a:r>
              <a:rPr lang="en">
                <a:solidFill>
                  <a:schemeClr val="dk1"/>
                </a:solidFill>
              </a:rPr>
              <a:t> “Robot Rescue: Behind The Technology Deployed For Disaster Relief”</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Video length − 2:11</a:t>
            </a:r>
            <a:endParaRPr/>
          </a:p>
        </p:txBody>
      </p:sp>
      <p:sp>
        <p:nvSpPr>
          <p:cNvPr id="81" name="Google Shape;81;g32a0f054149_0_1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2a0f054149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
        <p:nvSpPr>
          <p:cNvPr id="88" name="Google Shape;88;g32a0f054149_0_2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495572564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95" name="Google Shape;95;g34955725645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2a0f054149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ABC7 NY</a:t>
            </a:r>
            <a:r>
              <a:rPr lang="en">
                <a:solidFill>
                  <a:schemeClr val="dk1"/>
                </a:solidFill>
              </a:rPr>
              <a:t>: </a:t>
            </a:r>
            <a:r>
              <a:rPr lang="en" u="sng">
                <a:solidFill>
                  <a:schemeClr val="hlink"/>
                </a:solidFill>
                <a:hlinkClick r:id="rId2"/>
              </a:rPr>
              <a:t>https://abc7ny.com/post/thermal-drone-used-find-missing-puppy-woods-dobbs-ferry/15565225/</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*Educators are encouraged to find case study examples local to their area. Be sensitive to events that may have had a direct negative impact on any students.</a:t>
            </a:r>
            <a:endParaRPr>
              <a:solidFill>
                <a:schemeClr val="dk1"/>
              </a:solidFill>
            </a:endParaRPr>
          </a:p>
        </p:txBody>
      </p:sp>
      <p:sp>
        <p:nvSpPr>
          <p:cNvPr id="102" name="Google Shape;102;g32a0f054149_0_2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2a0f054149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32a0f054149_0_3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4">
  <p:cSld name="Title and Content_4">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759529" y="547007"/>
            <a:ext cx="5108700" cy="7821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3300"/>
              <a:buFont typeface="Bebas Neue"/>
              <a:buNone/>
              <a:defRPr>
                <a:solidFill>
                  <a:schemeClr val="lt1"/>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2" name="Google Shape;52;p13"/>
          <p:cNvSpPr txBox="1"/>
          <p:nvPr>
            <p:ph idx="1" type="body"/>
          </p:nvPr>
        </p:nvSpPr>
        <p:spPr>
          <a:xfrm>
            <a:off x="1976058" y="1630064"/>
            <a:ext cx="6675600" cy="3232500"/>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Clr>
                <a:schemeClr val="lt1"/>
              </a:buClr>
              <a:buSzPts val="2100"/>
              <a:buFont typeface="Noto Sans Symbols"/>
              <a:buChar char="▪"/>
              <a:defRPr b="0" i="0">
                <a:solidFill>
                  <a:schemeClr val="lt1"/>
                </a:solidFill>
                <a:latin typeface="Oswald ExtraLight"/>
                <a:ea typeface="Oswald ExtraLight"/>
                <a:cs typeface="Oswald ExtraLight"/>
                <a:sym typeface="Oswald ExtraLight"/>
              </a:defRPr>
            </a:lvl1pPr>
            <a:lvl2pPr indent="-342900" lvl="1" marL="914400" algn="l">
              <a:lnSpc>
                <a:spcPct val="90000"/>
              </a:lnSpc>
              <a:spcBef>
                <a:spcPts val="1200"/>
              </a:spcBef>
              <a:spcAft>
                <a:spcPts val="0"/>
              </a:spcAft>
              <a:buClr>
                <a:schemeClr val="lt1"/>
              </a:buClr>
              <a:buSzPts val="1800"/>
              <a:buFont typeface="Noto Sans Symbols"/>
              <a:buChar char="▪"/>
              <a:defRPr b="0" i="0">
                <a:solidFill>
                  <a:schemeClr val="lt1"/>
                </a:solidFill>
                <a:latin typeface="Oswald ExtraLight"/>
                <a:ea typeface="Oswald ExtraLight"/>
                <a:cs typeface="Oswald ExtraLight"/>
                <a:sym typeface="Oswald ExtraLight"/>
              </a:defRPr>
            </a:lvl2pPr>
            <a:lvl3pPr indent="-323850" lvl="2" marL="1371600" algn="l">
              <a:lnSpc>
                <a:spcPct val="90000"/>
              </a:lnSpc>
              <a:spcBef>
                <a:spcPts val="1200"/>
              </a:spcBef>
              <a:spcAft>
                <a:spcPts val="0"/>
              </a:spcAft>
              <a:buClr>
                <a:schemeClr val="lt1"/>
              </a:buClr>
              <a:buSzPts val="1500"/>
              <a:buFont typeface="Noto Sans Symbols"/>
              <a:buChar char="▪"/>
              <a:defRPr b="0" i="0">
                <a:solidFill>
                  <a:schemeClr val="lt1"/>
                </a:solidFill>
                <a:latin typeface="Oswald ExtraLight"/>
                <a:ea typeface="Oswald ExtraLight"/>
                <a:cs typeface="Oswald ExtraLight"/>
                <a:sym typeface="Oswald ExtraLight"/>
              </a:defRPr>
            </a:lvl3pPr>
            <a:lvl4pPr indent="-317500" lvl="3" marL="1828800" algn="l">
              <a:lnSpc>
                <a:spcPct val="90000"/>
              </a:lnSpc>
              <a:spcBef>
                <a:spcPts val="1200"/>
              </a:spcBef>
              <a:spcAft>
                <a:spcPts val="0"/>
              </a:spcAft>
              <a:buClr>
                <a:schemeClr val="lt1"/>
              </a:buClr>
              <a:buSzPts val="1400"/>
              <a:buFont typeface="Noto Sans Symbols"/>
              <a:buChar char="▪"/>
              <a:defRPr b="0" i="0">
                <a:solidFill>
                  <a:schemeClr val="lt1"/>
                </a:solidFill>
                <a:latin typeface="Oswald ExtraLight"/>
                <a:ea typeface="Oswald ExtraLight"/>
                <a:cs typeface="Oswald ExtraLight"/>
                <a:sym typeface="Oswald ExtraLight"/>
              </a:defRPr>
            </a:lvl4pPr>
            <a:lvl5pPr indent="-317500" lvl="4" marL="2286000" algn="l">
              <a:lnSpc>
                <a:spcPct val="90000"/>
              </a:lnSpc>
              <a:spcBef>
                <a:spcPts val="1200"/>
              </a:spcBef>
              <a:spcAft>
                <a:spcPts val="0"/>
              </a:spcAft>
              <a:buClr>
                <a:schemeClr val="lt1"/>
              </a:buClr>
              <a:buSzPts val="1400"/>
              <a:buFont typeface="Noto Sans Symbols"/>
              <a:buChar char="▪"/>
              <a:defRPr b="0" i="0">
                <a:solidFill>
                  <a:schemeClr val="lt1"/>
                </a:solidFill>
                <a:latin typeface="Oswald ExtraLight"/>
                <a:ea typeface="Oswald ExtraLight"/>
                <a:cs typeface="Oswald ExtraLight"/>
                <a:sym typeface="Oswald ExtraLight"/>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8">
  <p:cSld name="Title and Content_8">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p14"/>
          <p:cNvSpPr txBox="1"/>
          <p:nvPr>
            <p:ph type="title"/>
          </p:nvPr>
        </p:nvSpPr>
        <p:spPr>
          <a:xfrm>
            <a:off x="2037230" y="503304"/>
            <a:ext cx="6847800" cy="7470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3300"/>
              <a:buFont typeface="Bebas Neue"/>
              <a:buNone/>
              <a:defRPr>
                <a:solidFill>
                  <a:schemeClr val="dk1"/>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5" name="Google Shape;55;p14"/>
          <p:cNvSpPr txBox="1"/>
          <p:nvPr>
            <p:ph idx="1" type="body"/>
          </p:nvPr>
        </p:nvSpPr>
        <p:spPr>
          <a:xfrm>
            <a:off x="2037230" y="1369218"/>
            <a:ext cx="6847800" cy="3572700"/>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Clr>
                <a:schemeClr val="dk1"/>
              </a:buClr>
              <a:buSzPts val="2100"/>
              <a:buFont typeface="Noto Sans Symbols"/>
              <a:buChar char="▪"/>
              <a:defRPr b="0" i="0">
                <a:solidFill>
                  <a:schemeClr val="dk1"/>
                </a:solidFill>
                <a:latin typeface="Oswald ExtraLight"/>
                <a:ea typeface="Oswald ExtraLight"/>
                <a:cs typeface="Oswald ExtraLight"/>
                <a:sym typeface="Oswald ExtraLight"/>
              </a:defRPr>
            </a:lvl1pPr>
            <a:lvl2pPr indent="-342900" lvl="1" marL="914400" algn="l">
              <a:lnSpc>
                <a:spcPct val="90000"/>
              </a:lnSpc>
              <a:spcBef>
                <a:spcPts val="1200"/>
              </a:spcBef>
              <a:spcAft>
                <a:spcPts val="0"/>
              </a:spcAft>
              <a:buClr>
                <a:schemeClr val="dk1"/>
              </a:buClr>
              <a:buSzPts val="1800"/>
              <a:buFont typeface="Noto Sans Symbols"/>
              <a:buChar char="▪"/>
              <a:defRPr b="0" i="0">
                <a:solidFill>
                  <a:schemeClr val="dk1"/>
                </a:solidFill>
                <a:latin typeface="Oswald ExtraLight"/>
                <a:ea typeface="Oswald ExtraLight"/>
                <a:cs typeface="Oswald ExtraLight"/>
                <a:sym typeface="Oswald ExtraLight"/>
              </a:defRPr>
            </a:lvl2pPr>
            <a:lvl3pPr indent="-323850" lvl="2" marL="1371600" algn="l">
              <a:lnSpc>
                <a:spcPct val="90000"/>
              </a:lnSpc>
              <a:spcBef>
                <a:spcPts val="1200"/>
              </a:spcBef>
              <a:spcAft>
                <a:spcPts val="0"/>
              </a:spcAft>
              <a:buClr>
                <a:schemeClr val="dk1"/>
              </a:buClr>
              <a:buSzPts val="1500"/>
              <a:buFont typeface="Noto Sans Symbols"/>
              <a:buChar char="▪"/>
              <a:defRPr b="0" i="0">
                <a:solidFill>
                  <a:schemeClr val="dk1"/>
                </a:solidFill>
                <a:latin typeface="Oswald ExtraLight"/>
                <a:ea typeface="Oswald ExtraLight"/>
                <a:cs typeface="Oswald ExtraLight"/>
                <a:sym typeface="Oswald ExtraLight"/>
              </a:defRPr>
            </a:lvl3pPr>
            <a:lvl4pPr indent="-317500" lvl="3" marL="1828800" algn="l">
              <a:lnSpc>
                <a:spcPct val="90000"/>
              </a:lnSpc>
              <a:spcBef>
                <a:spcPts val="1200"/>
              </a:spcBef>
              <a:spcAft>
                <a:spcPts val="0"/>
              </a:spcAft>
              <a:buClr>
                <a:schemeClr val="dk1"/>
              </a:buClr>
              <a:buSzPts val="1400"/>
              <a:buFont typeface="Noto Sans Symbols"/>
              <a:buChar char="▪"/>
              <a:defRPr b="0" i="0">
                <a:solidFill>
                  <a:schemeClr val="dk1"/>
                </a:solidFill>
                <a:latin typeface="Oswald ExtraLight"/>
                <a:ea typeface="Oswald ExtraLight"/>
                <a:cs typeface="Oswald ExtraLight"/>
                <a:sym typeface="Oswald ExtraLight"/>
              </a:defRPr>
            </a:lvl4pPr>
            <a:lvl5pPr indent="-317500" lvl="4" marL="2286000" algn="l">
              <a:lnSpc>
                <a:spcPct val="90000"/>
              </a:lnSpc>
              <a:spcBef>
                <a:spcPts val="1200"/>
              </a:spcBef>
              <a:spcAft>
                <a:spcPts val="0"/>
              </a:spcAft>
              <a:buClr>
                <a:schemeClr val="dk1"/>
              </a:buClr>
              <a:buSzPts val="1400"/>
              <a:buFont typeface="Noto Sans Symbols"/>
              <a:buChar char="▪"/>
              <a:defRPr b="0" i="0">
                <a:solidFill>
                  <a:schemeClr val="dk1"/>
                </a:solidFill>
                <a:latin typeface="Oswald ExtraLight"/>
                <a:ea typeface="Oswald ExtraLight"/>
                <a:cs typeface="Oswald ExtraLight"/>
                <a:sym typeface="Oswald ExtraLight"/>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5">
  <p:cSld name="Title and Content_5">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15"/>
          <p:cNvSpPr txBox="1"/>
          <p:nvPr>
            <p:ph type="title"/>
          </p:nvPr>
        </p:nvSpPr>
        <p:spPr>
          <a:xfrm>
            <a:off x="628650" y="871209"/>
            <a:ext cx="7886700" cy="5955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rgbClr val="99CC67"/>
              </a:buClr>
              <a:buSzPts val="4500"/>
              <a:buFont typeface="Bebas Neue"/>
              <a:buNone/>
              <a:defRPr sz="4500">
                <a:solidFill>
                  <a:srgbClr val="99CC67"/>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8" name="Google Shape;58;p15"/>
          <p:cNvSpPr txBox="1"/>
          <p:nvPr>
            <p:ph idx="1" type="body"/>
          </p:nvPr>
        </p:nvSpPr>
        <p:spPr>
          <a:xfrm>
            <a:off x="628650" y="1613648"/>
            <a:ext cx="7891500" cy="3265800"/>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Clr>
                <a:schemeClr val="lt1"/>
              </a:buClr>
              <a:buSzPts val="2100"/>
              <a:buFont typeface="Noto Sans Symbols"/>
              <a:buChar char="▪"/>
              <a:defRPr b="0" i="0">
                <a:solidFill>
                  <a:schemeClr val="lt1"/>
                </a:solidFill>
                <a:latin typeface="Oswald ExtraLight"/>
                <a:ea typeface="Oswald ExtraLight"/>
                <a:cs typeface="Oswald ExtraLight"/>
                <a:sym typeface="Oswald ExtraLight"/>
              </a:defRPr>
            </a:lvl1pPr>
            <a:lvl2pPr indent="-342900" lvl="1" marL="914400" algn="l">
              <a:lnSpc>
                <a:spcPct val="90000"/>
              </a:lnSpc>
              <a:spcBef>
                <a:spcPts val="1200"/>
              </a:spcBef>
              <a:spcAft>
                <a:spcPts val="0"/>
              </a:spcAft>
              <a:buClr>
                <a:schemeClr val="lt1"/>
              </a:buClr>
              <a:buSzPts val="1800"/>
              <a:buFont typeface="Noto Sans Symbols"/>
              <a:buChar char="▪"/>
              <a:defRPr b="0" i="0">
                <a:solidFill>
                  <a:schemeClr val="lt1"/>
                </a:solidFill>
                <a:latin typeface="Oswald ExtraLight"/>
                <a:ea typeface="Oswald ExtraLight"/>
                <a:cs typeface="Oswald ExtraLight"/>
                <a:sym typeface="Oswald ExtraLight"/>
              </a:defRPr>
            </a:lvl2pPr>
            <a:lvl3pPr indent="-323850" lvl="2" marL="1371600" algn="l">
              <a:lnSpc>
                <a:spcPct val="90000"/>
              </a:lnSpc>
              <a:spcBef>
                <a:spcPts val="1200"/>
              </a:spcBef>
              <a:spcAft>
                <a:spcPts val="0"/>
              </a:spcAft>
              <a:buClr>
                <a:schemeClr val="lt1"/>
              </a:buClr>
              <a:buSzPts val="1500"/>
              <a:buFont typeface="Noto Sans Symbols"/>
              <a:buChar char="▪"/>
              <a:defRPr b="0" i="0">
                <a:solidFill>
                  <a:schemeClr val="lt1"/>
                </a:solidFill>
                <a:latin typeface="Oswald ExtraLight"/>
                <a:ea typeface="Oswald ExtraLight"/>
                <a:cs typeface="Oswald ExtraLight"/>
                <a:sym typeface="Oswald ExtraLight"/>
              </a:defRPr>
            </a:lvl3pPr>
            <a:lvl4pPr indent="-317500" lvl="3" marL="1828800" algn="l">
              <a:lnSpc>
                <a:spcPct val="90000"/>
              </a:lnSpc>
              <a:spcBef>
                <a:spcPts val="1200"/>
              </a:spcBef>
              <a:spcAft>
                <a:spcPts val="0"/>
              </a:spcAft>
              <a:buClr>
                <a:schemeClr val="lt1"/>
              </a:buClr>
              <a:buSzPts val="1400"/>
              <a:buFont typeface="Noto Sans Symbols"/>
              <a:buChar char="▪"/>
              <a:defRPr b="0" i="0">
                <a:solidFill>
                  <a:schemeClr val="lt1"/>
                </a:solidFill>
                <a:latin typeface="Oswald ExtraLight"/>
                <a:ea typeface="Oswald ExtraLight"/>
                <a:cs typeface="Oswald ExtraLight"/>
                <a:sym typeface="Oswald ExtraLight"/>
              </a:defRPr>
            </a:lvl4pPr>
            <a:lvl5pPr indent="-317500" lvl="4" marL="2286000" algn="l">
              <a:lnSpc>
                <a:spcPct val="90000"/>
              </a:lnSpc>
              <a:spcBef>
                <a:spcPts val="1200"/>
              </a:spcBef>
              <a:spcAft>
                <a:spcPts val="0"/>
              </a:spcAft>
              <a:buClr>
                <a:schemeClr val="lt1"/>
              </a:buClr>
              <a:buSzPts val="1400"/>
              <a:buFont typeface="Noto Sans Symbols"/>
              <a:buChar char="▪"/>
              <a:defRPr b="0" i="0">
                <a:solidFill>
                  <a:schemeClr val="lt1"/>
                </a:solidFill>
                <a:latin typeface="Oswald ExtraLight"/>
                <a:ea typeface="Oswald ExtraLight"/>
                <a:cs typeface="Oswald ExtraLight"/>
                <a:sym typeface="Oswald ExtraLight"/>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hyperlink" Target="http://www.youtube.com/watch?v=0yHjQKXWqYI"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6"/>
          <p:cNvSpPr txBox="1"/>
          <p:nvPr>
            <p:ph idx="1" type="body"/>
          </p:nvPr>
        </p:nvSpPr>
        <p:spPr>
          <a:xfrm>
            <a:off x="235650" y="3039775"/>
            <a:ext cx="8672700" cy="1849200"/>
          </a:xfrm>
          <a:prstGeom prst="rect">
            <a:avLst/>
          </a:prstGeom>
        </p:spPr>
        <p:txBody>
          <a:bodyPr anchorCtr="0" anchor="t" bIns="34275" lIns="68575" spcFirstLastPara="1" rIns="68575" wrap="square" tIns="34275">
            <a:noAutofit/>
          </a:bodyPr>
          <a:lstStyle/>
          <a:p>
            <a:pPr indent="0" lvl="0" marL="0" rtl="0" algn="ctr">
              <a:lnSpc>
                <a:spcPct val="100000"/>
              </a:lnSpc>
              <a:spcBef>
                <a:spcPts val="0"/>
              </a:spcBef>
              <a:spcAft>
                <a:spcPts val="1200"/>
              </a:spcAft>
              <a:buNone/>
            </a:pPr>
            <a:r>
              <a:rPr lang="en" sz="3800">
                <a:solidFill>
                  <a:schemeClr val="dk1"/>
                </a:solidFill>
                <a:latin typeface="Arial"/>
                <a:ea typeface="Arial"/>
                <a:cs typeface="Arial"/>
                <a:sym typeface="Arial"/>
              </a:rPr>
              <a:t>Have you ever heard of the phrase “search and rescue” and if so, do you know what it means?</a:t>
            </a:r>
            <a:endParaRPr sz="3800">
              <a:solidFill>
                <a:schemeClr val="dk1"/>
              </a:solidFill>
              <a:latin typeface="Arial"/>
              <a:ea typeface="Arial"/>
              <a:cs typeface="Arial"/>
              <a:sym typeface="Arial"/>
            </a:endParaRPr>
          </a:p>
        </p:txBody>
      </p:sp>
      <p:pic>
        <p:nvPicPr>
          <p:cNvPr id="64" name="Google Shape;64;p16"/>
          <p:cNvPicPr preferRelativeResize="0"/>
          <p:nvPr/>
        </p:nvPicPr>
        <p:blipFill>
          <a:blip r:embed="rId3">
            <a:alphaModFix/>
          </a:blip>
          <a:stretch>
            <a:fillRect/>
          </a:stretch>
        </p:blipFill>
        <p:spPr>
          <a:xfrm>
            <a:off x="2409663" y="1789075"/>
            <a:ext cx="4324675" cy="769950"/>
          </a:xfrm>
          <a:prstGeom prst="rect">
            <a:avLst/>
          </a:prstGeom>
          <a:noFill/>
          <a:ln>
            <a:noFill/>
          </a:ln>
        </p:spPr>
      </p:pic>
      <p:sp>
        <p:nvSpPr>
          <p:cNvPr id="65" name="Google Shape;65;p16"/>
          <p:cNvSpPr txBox="1"/>
          <p:nvPr>
            <p:ph type="title"/>
          </p:nvPr>
        </p:nvSpPr>
        <p:spPr>
          <a:xfrm>
            <a:off x="2270325" y="560575"/>
            <a:ext cx="5871300" cy="5955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rgbClr val="000000"/>
              </a:buClr>
              <a:buSzPts val="990"/>
              <a:buFont typeface="Arial"/>
              <a:buNone/>
            </a:pPr>
            <a:r>
              <a:rPr lang="en" sz="4800">
                <a:solidFill>
                  <a:srgbClr val="99CC67"/>
                </a:solidFill>
              </a:rPr>
              <a:t>Drones in Search &amp; Rescue</a:t>
            </a:r>
            <a:endParaRPr sz="4800">
              <a:solidFill>
                <a:srgbClr val="99CC67"/>
              </a:solidFill>
            </a:endParaRPr>
          </a:p>
        </p:txBody>
      </p:sp>
      <p:pic>
        <p:nvPicPr>
          <p:cNvPr id="66" name="Google Shape;66;p16"/>
          <p:cNvPicPr preferRelativeResize="0"/>
          <p:nvPr/>
        </p:nvPicPr>
        <p:blipFill>
          <a:blip r:embed="rId4">
            <a:alphaModFix amt="25000"/>
          </a:blip>
          <a:stretch>
            <a:fillRect/>
          </a:stretch>
        </p:blipFill>
        <p:spPr>
          <a:xfrm>
            <a:off x="2213375" y="216075"/>
            <a:ext cx="4717250" cy="4717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7"/>
          <p:cNvSpPr txBox="1"/>
          <p:nvPr>
            <p:ph type="title"/>
          </p:nvPr>
        </p:nvSpPr>
        <p:spPr>
          <a:xfrm>
            <a:off x="2037225" y="503300"/>
            <a:ext cx="7057800" cy="7470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2970"/>
              <a:buFont typeface="Bebas Neue"/>
              <a:buNone/>
            </a:pPr>
            <a:r>
              <a:rPr lang="en" sz="3400">
                <a:solidFill>
                  <a:srgbClr val="000000"/>
                </a:solidFill>
              </a:rPr>
              <a:t>Group Discussion Questions on Search &amp; Rescue</a:t>
            </a:r>
            <a:endParaRPr sz="3400">
              <a:solidFill>
                <a:srgbClr val="000000"/>
              </a:solidFill>
            </a:endParaRPr>
          </a:p>
        </p:txBody>
      </p:sp>
      <p:sp>
        <p:nvSpPr>
          <p:cNvPr id="72" name="Google Shape;72;p17"/>
          <p:cNvSpPr txBox="1"/>
          <p:nvPr>
            <p:ph idx="1" type="body"/>
          </p:nvPr>
        </p:nvSpPr>
        <p:spPr>
          <a:xfrm>
            <a:off x="2037225" y="1369225"/>
            <a:ext cx="6847800" cy="37743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None/>
            </a:pPr>
            <a:r>
              <a:rPr lang="en" sz="2400">
                <a:solidFill>
                  <a:srgbClr val="000000"/>
                </a:solidFill>
                <a:latin typeface="Arial"/>
                <a:ea typeface="Arial"/>
                <a:cs typeface="Arial"/>
                <a:sym typeface="Arial"/>
              </a:rPr>
              <a:t>Search and rescue (SAR) is the process of locating and assisting individuals who are lost or are in danger</a:t>
            </a:r>
            <a:r>
              <a:rPr lang="en" sz="2400">
                <a:solidFill>
                  <a:srgbClr val="000000"/>
                </a:solidFill>
                <a:latin typeface="Arial"/>
                <a:ea typeface="Arial"/>
                <a:cs typeface="Arial"/>
                <a:sym typeface="Arial"/>
              </a:rPr>
              <a:t>.</a:t>
            </a:r>
            <a:endParaRPr sz="2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200">
              <a:solidFill>
                <a:srgbClr val="000000"/>
              </a:solidFill>
              <a:latin typeface="Arial"/>
              <a:ea typeface="Arial"/>
              <a:cs typeface="Arial"/>
              <a:sym typeface="Arial"/>
            </a:endParaRPr>
          </a:p>
          <a:p>
            <a:pPr indent="-381000" lvl="0" marL="457200" rtl="0" algn="l">
              <a:lnSpc>
                <a:spcPct val="100000"/>
              </a:lnSpc>
              <a:spcBef>
                <a:spcPts val="1000"/>
              </a:spcBef>
              <a:spcAft>
                <a:spcPts val="0"/>
              </a:spcAft>
              <a:buClr>
                <a:srgbClr val="000000"/>
              </a:buClr>
              <a:buSzPts val="2400"/>
              <a:buFont typeface="Arial"/>
              <a:buAutoNum type="arabicPeriod"/>
            </a:pPr>
            <a:r>
              <a:rPr lang="en" sz="2400">
                <a:solidFill>
                  <a:srgbClr val="000000"/>
                </a:solidFill>
                <a:latin typeface="Arial"/>
                <a:ea typeface="Arial"/>
                <a:cs typeface="Arial"/>
                <a:sym typeface="Arial"/>
              </a:rPr>
              <a:t>What are some examples of SAR?</a:t>
            </a:r>
            <a:endParaRPr sz="2400">
              <a:solidFill>
                <a:srgbClr val="000000"/>
              </a:solidFill>
              <a:latin typeface="Arial"/>
              <a:ea typeface="Arial"/>
              <a:cs typeface="Arial"/>
              <a:sym typeface="Arial"/>
            </a:endParaRPr>
          </a:p>
          <a:p>
            <a:pPr indent="-381000" lvl="0" marL="457200" rtl="0" algn="l">
              <a:lnSpc>
                <a:spcPct val="100000"/>
              </a:lnSpc>
              <a:spcBef>
                <a:spcPts val="1000"/>
              </a:spcBef>
              <a:spcAft>
                <a:spcPts val="0"/>
              </a:spcAft>
              <a:buClr>
                <a:srgbClr val="000000"/>
              </a:buClr>
              <a:buSzPts val="2400"/>
              <a:buFont typeface="Arial"/>
              <a:buAutoNum type="arabicPeriod"/>
            </a:pPr>
            <a:r>
              <a:rPr lang="en" sz="2400">
                <a:solidFill>
                  <a:srgbClr val="000000"/>
                </a:solidFill>
                <a:latin typeface="Arial"/>
                <a:ea typeface="Arial"/>
                <a:cs typeface="Arial"/>
                <a:sym typeface="Arial"/>
              </a:rPr>
              <a:t>Are there scenarios that occur in your local community that may require SAR?</a:t>
            </a:r>
            <a:endParaRPr sz="2400">
              <a:solidFill>
                <a:srgbClr val="000000"/>
              </a:solidFill>
              <a:latin typeface="Arial"/>
              <a:ea typeface="Arial"/>
              <a:cs typeface="Arial"/>
              <a:sym typeface="Arial"/>
            </a:endParaRPr>
          </a:p>
          <a:p>
            <a:pPr indent="-381000" lvl="0" marL="457200" rtl="0" algn="l">
              <a:lnSpc>
                <a:spcPct val="100000"/>
              </a:lnSpc>
              <a:spcBef>
                <a:spcPts val="1000"/>
              </a:spcBef>
              <a:spcAft>
                <a:spcPts val="1200"/>
              </a:spcAft>
              <a:buClr>
                <a:srgbClr val="000000"/>
              </a:buClr>
              <a:buSzPts val="2400"/>
              <a:buFont typeface="Arial"/>
              <a:buAutoNum type="arabicPeriod"/>
            </a:pPr>
            <a:r>
              <a:rPr lang="en" sz="2400">
                <a:solidFill>
                  <a:srgbClr val="000000"/>
                </a:solidFill>
                <a:latin typeface="Arial"/>
                <a:ea typeface="Arial"/>
                <a:cs typeface="Arial"/>
                <a:sym typeface="Arial"/>
              </a:rPr>
              <a:t>Do you know of any technologies that are currently used in SAR operations?</a:t>
            </a:r>
            <a:endParaRPr sz="240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8"/>
          <p:cNvSpPr txBox="1"/>
          <p:nvPr>
            <p:ph type="title"/>
          </p:nvPr>
        </p:nvSpPr>
        <p:spPr>
          <a:xfrm>
            <a:off x="311700" y="230259"/>
            <a:ext cx="7886700" cy="595500"/>
          </a:xfrm>
          <a:prstGeom prst="rect">
            <a:avLst/>
          </a:prstGeom>
          <a:noFill/>
          <a:ln>
            <a:noFill/>
          </a:ln>
        </p:spPr>
        <p:txBody>
          <a:bodyPr anchorCtr="0" anchor="t" bIns="34275" lIns="68575" spcFirstLastPara="1" rIns="68575" wrap="square" tIns="34275">
            <a:normAutofit fontScale="90000"/>
          </a:bodyPr>
          <a:lstStyle/>
          <a:p>
            <a:pPr indent="0" lvl="0" marL="0" rtl="0" algn="l">
              <a:lnSpc>
                <a:spcPct val="90000"/>
              </a:lnSpc>
              <a:spcBef>
                <a:spcPts val="0"/>
              </a:spcBef>
              <a:spcAft>
                <a:spcPts val="0"/>
              </a:spcAft>
              <a:buClr>
                <a:srgbClr val="99CC67"/>
              </a:buClr>
              <a:buSzPct val="100000"/>
              <a:buFont typeface="Bebas Neue"/>
              <a:buNone/>
            </a:pPr>
            <a:r>
              <a:rPr lang="en"/>
              <a:t>Types of Search &amp; Rescue Operations</a:t>
            </a:r>
            <a:endParaRPr/>
          </a:p>
        </p:txBody>
      </p:sp>
      <p:sp>
        <p:nvSpPr>
          <p:cNvPr id="78" name="Google Shape;78;p18"/>
          <p:cNvSpPr txBox="1"/>
          <p:nvPr>
            <p:ph idx="1" type="body"/>
          </p:nvPr>
        </p:nvSpPr>
        <p:spPr>
          <a:xfrm>
            <a:off x="311700" y="980725"/>
            <a:ext cx="8611500" cy="39162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lang="en" sz="2400">
                <a:solidFill>
                  <a:schemeClr val="dk1"/>
                </a:solidFill>
                <a:latin typeface="Arial"/>
                <a:ea typeface="Arial"/>
                <a:cs typeface="Arial"/>
                <a:sym typeface="Arial"/>
              </a:rPr>
              <a:t>There are many types of SAR operations that depend on the location, weather, and other unique circumstances.</a:t>
            </a:r>
            <a:endParaRPr sz="2400">
              <a:solidFill>
                <a:schemeClr val="dk1"/>
              </a:solidFill>
              <a:latin typeface="Arial"/>
              <a:ea typeface="Arial"/>
              <a:cs typeface="Arial"/>
              <a:sym typeface="Arial"/>
            </a:endParaRPr>
          </a:p>
          <a:p>
            <a:pPr indent="0" lvl="0" marL="0" rtl="0" algn="l">
              <a:lnSpc>
                <a:spcPct val="100000"/>
              </a:lnSpc>
              <a:spcBef>
                <a:spcPts val="1200"/>
              </a:spcBef>
              <a:spcAft>
                <a:spcPts val="0"/>
              </a:spcAft>
              <a:buNone/>
            </a:pPr>
            <a:r>
              <a:rPr lang="en" sz="2400">
                <a:solidFill>
                  <a:schemeClr val="dk1"/>
                </a:solidFill>
                <a:latin typeface="Arial"/>
                <a:ea typeface="Arial"/>
                <a:cs typeface="Arial"/>
                <a:sym typeface="Arial"/>
              </a:rPr>
              <a:t>Some types of SAR operations include:</a:t>
            </a:r>
            <a:endParaRPr sz="2400">
              <a:solidFill>
                <a:schemeClr val="dk1"/>
              </a:solidFill>
              <a:latin typeface="Arial"/>
              <a:ea typeface="Arial"/>
              <a:cs typeface="Arial"/>
              <a:sym typeface="Arial"/>
            </a:endParaRPr>
          </a:p>
          <a:p>
            <a:pPr indent="-381000" lvl="0" marL="457200" rtl="0" algn="l">
              <a:lnSpc>
                <a:spcPct val="100000"/>
              </a:lnSpc>
              <a:spcBef>
                <a:spcPts val="1200"/>
              </a:spcBef>
              <a:spcAft>
                <a:spcPts val="0"/>
              </a:spcAft>
              <a:buClr>
                <a:schemeClr val="dk1"/>
              </a:buClr>
              <a:buSzPts val="2400"/>
              <a:buFont typeface="Arial"/>
              <a:buChar char="▪"/>
            </a:pPr>
            <a:r>
              <a:rPr lang="en" sz="2400">
                <a:solidFill>
                  <a:schemeClr val="dk1"/>
                </a:solidFill>
                <a:latin typeface="Arial"/>
                <a:ea typeface="Arial"/>
                <a:cs typeface="Arial"/>
                <a:sym typeface="Arial"/>
              </a:rPr>
              <a:t>Ground search and rescue</a:t>
            </a:r>
            <a:endParaRPr sz="2400">
              <a:solidFill>
                <a:schemeClr val="dk1"/>
              </a:solidFill>
              <a:latin typeface="Arial"/>
              <a:ea typeface="Arial"/>
              <a:cs typeface="Arial"/>
              <a:sym typeface="Arial"/>
            </a:endParaRPr>
          </a:p>
          <a:p>
            <a:pPr indent="-381000" lvl="0" marL="457200" rtl="0" algn="l">
              <a:lnSpc>
                <a:spcPct val="100000"/>
              </a:lnSpc>
              <a:spcBef>
                <a:spcPts val="0"/>
              </a:spcBef>
              <a:spcAft>
                <a:spcPts val="0"/>
              </a:spcAft>
              <a:buClr>
                <a:schemeClr val="dk1"/>
              </a:buClr>
              <a:buSzPts val="2400"/>
              <a:buFont typeface="Arial"/>
              <a:buChar char="▪"/>
            </a:pPr>
            <a:r>
              <a:rPr lang="en" sz="2400">
                <a:solidFill>
                  <a:schemeClr val="dk1"/>
                </a:solidFill>
                <a:latin typeface="Arial"/>
                <a:ea typeface="Arial"/>
                <a:cs typeface="Arial"/>
                <a:sym typeface="Arial"/>
              </a:rPr>
              <a:t>Search and rescue diving</a:t>
            </a:r>
            <a:endParaRPr sz="2400">
              <a:solidFill>
                <a:schemeClr val="dk1"/>
              </a:solidFill>
              <a:latin typeface="Arial"/>
              <a:ea typeface="Arial"/>
              <a:cs typeface="Arial"/>
              <a:sym typeface="Arial"/>
            </a:endParaRPr>
          </a:p>
          <a:p>
            <a:pPr indent="-381000" lvl="0" marL="457200" rtl="0" algn="l">
              <a:lnSpc>
                <a:spcPct val="100000"/>
              </a:lnSpc>
              <a:spcBef>
                <a:spcPts val="0"/>
              </a:spcBef>
              <a:spcAft>
                <a:spcPts val="0"/>
              </a:spcAft>
              <a:buClr>
                <a:schemeClr val="dk1"/>
              </a:buClr>
              <a:buSzPts val="2400"/>
              <a:buFont typeface="Arial"/>
              <a:buChar char="▪"/>
            </a:pPr>
            <a:r>
              <a:rPr lang="en" sz="2400">
                <a:solidFill>
                  <a:schemeClr val="dk1"/>
                </a:solidFill>
                <a:latin typeface="Arial"/>
                <a:ea typeface="Arial"/>
                <a:cs typeface="Arial"/>
                <a:sym typeface="Arial"/>
              </a:rPr>
              <a:t>Aerial searches</a:t>
            </a:r>
            <a:endParaRPr sz="2400">
              <a:solidFill>
                <a:schemeClr val="dk1"/>
              </a:solidFill>
              <a:latin typeface="Arial"/>
              <a:ea typeface="Arial"/>
              <a:cs typeface="Arial"/>
              <a:sym typeface="Arial"/>
            </a:endParaRPr>
          </a:p>
          <a:p>
            <a:pPr indent="-381000" lvl="0" marL="457200" rtl="0" algn="l">
              <a:lnSpc>
                <a:spcPct val="100000"/>
              </a:lnSpc>
              <a:spcBef>
                <a:spcPts val="0"/>
              </a:spcBef>
              <a:spcAft>
                <a:spcPts val="0"/>
              </a:spcAft>
              <a:buClr>
                <a:schemeClr val="dk1"/>
              </a:buClr>
              <a:buSzPts val="2400"/>
              <a:buFont typeface="Arial"/>
              <a:buChar char="▪"/>
            </a:pPr>
            <a:r>
              <a:rPr lang="en" sz="2400">
                <a:solidFill>
                  <a:schemeClr val="dk1"/>
                </a:solidFill>
                <a:latin typeface="Arial"/>
                <a:ea typeface="Arial"/>
                <a:cs typeface="Arial"/>
                <a:sym typeface="Arial"/>
              </a:rPr>
              <a:t>Mounted (in </a:t>
            </a:r>
            <a:r>
              <a:rPr lang="en" sz="2400">
                <a:solidFill>
                  <a:schemeClr val="dk1"/>
                </a:solidFill>
                <a:latin typeface="Arial"/>
                <a:ea typeface="Arial"/>
                <a:cs typeface="Arial"/>
                <a:sym typeface="Arial"/>
              </a:rPr>
              <a:t>difficult</a:t>
            </a:r>
            <a:r>
              <a:rPr lang="en" sz="2400">
                <a:solidFill>
                  <a:schemeClr val="dk1"/>
                </a:solidFill>
                <a:latin typeface="Arial"/>
                <a:ea typeface="Arial"/>
                <a:cs typeface="Arial"/>
                <a:sym typeface="Arial"/>
              </a:rPr>
              <a:t> </a:t>
            </a:r>
            <a:r>
              <a:rPr lang="en" sz="2400">
                <a:solidFill>
                  <a:schemeClr val="dk1"/>
                </a:solidFill>
                <a:latin typeface="Arial"/>
                <a:ea typeface="Arial"/>
                <a:cs typeface="Arial"/>
                <a:sym typeface="Arial"/>
              </a:rPr>
              <a:t>terrain</a:t>
            </a:r>
            <a:r>
              <a:rPr lang="en" sz="2400">
                <a:solidFill>
                  <a:schemeClr val="dk1"/>
                </a:solidFill>
                <a:latin typeface="Arial"/>
                <a:ea typeface="Arial"/>
                <a:cs typeface="Arial"/>
                <a:sym typeface="Arial"/>
              </a:rPr>
              <a:t>) </a:t>
            </a:r>
            <a:r>
              <a:rPr lang="en" sz="2400">
                <a:solidFill>
                  <a:schemeClr val="dk1"/>
                </a:solidFill>
                <a:latin typeface="Arial"/>
                <a:ea typeface="Arial"/>
                <a:cs typeface="Arial"/>
                <a:sym typeface="Arial"/>
              </a:rPr>
              <a:t>search</a:t>
            </a:r>
            <a:r>
              <a:rPr lang="en" sz="2400">
                <a:solidFill>
                  <a:schemeClr val="dk1"/>
                </a:solidFill>
                <a:latin typeface="Arial"/>
                <a:ea typeface="Arial"/>
                <a:cs typeface="Arial"/>
                <a:sym typeface="Arial"/>
              </a:rPr>
              <a:t> and rescue</a:t>
            </a:r>
            <a:endParaRPr sz="2400">
              <a:solidFill>
                <a:schemeClr val="dk1"/>
              </a:solidFill>
              <a:latin typeface="Arial"/>
              <a:ea typeface="Arial"/>
              <a:cs typeface="Arial"/>
              <a:sym typeface="Arial"/>
            </a:endParaRPr>
          </a:p>
          <a:p>
            <a:pPr indent="-381000" lvl="0" marL="457200" rtl="0" algn="l">
              <a:lnSpc>
                <a:spcPct val="100000"/>
              </a:lnSpc>
              <a:spcBef>
                <a:spcPts val="0"/>
              </a:spcBef>
              <a:spcAft>
                <a:spcPts val="0"/>
              </a:spcAft>
              <a:buClr>
                <a:schemeClr val="dk1"/>
              </a:buClr>
              <a:buSzPts val="2400"/>
              <a:buFont typeface="Arial"/>
              <a:buChar char="▪"/>
            </a:pPr>
            <a:r>
              <a:rPr lang="en" sz="2400">
                <a:solidFill>
                  <a:schemeClr val="dk1"/>
                </a:solidFill>
                <a:latin typeface="Arial"/>
                <a:ea typeface="Arial"/>
                <a:cs typeface="Arial"/>
                <a:sym typeface="Arial"/>
              </a:rPr>
              <a:t>Vertical (at various heights) search and rescue</a:t>
            </a:r>
            <a:endParaRPr sz="2400">
              <a:solidFill>
                <a:schemeClr val="dk1"/>
              </a:solidFill>
              <a:latin typeface="Arial"/>
              <a:ea typeface="Arial"/>
              <a:cs typeface="Arial"/>
              <a:sym typeface="Arial"/>
            </a:endParaRPr>
          </a:p>
          <a:p>
            <a:pPr indent="-381000" lvl="0" marL="457200" rtl="0" algn="l">
              <a:lnSpc>
                <a:spcPct val="100000"/>
              </a:lnSpc>
              <a:spcBef>
                <a:spcPts val="0"/>
              </a:spcBef>
              <a:spcAft>
                <a:spcPts val="0"/>
              </a:spcAft>
              <a:buClr>
                <a:schemeClr val="dk1"/>
              </a:buClr>
              <a:buSzPts val="2400"/>
              <a:buFont typeface="Arial"/>
              <a:buChar char="▪"/>
            </a:pPr>
            <a:r>
              <a:rPr lang="en" sz="2400">
                <a:solidFill>
                  <a:schemeClr val="dk1"/>
                </a:solidFill>
                <a:latin typeface="Arial"/>
                <a:ea typeface="Arial"/>
                <a:cs typeface="Arial"/>
                <a:sym typeface="Arial"/>
              </a:rPr>
              <a:t>Flood and swiftwater rescue</a:t>
            </a:r>
            <a:endParaRPr sz="24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9"/>
          <p:cNvSpPr txBox="1"/>
          <p:nvPr>
            <p:ph type="title"/>
          </p:nvPr>
        </p:nvSpPr>
        <p:spPr>
          <a:xfrm>
            <a:off x="311700" y="230259"/>
            <a:ext cx="7886700" cy="595500"/>
          </a:xfrm>
          <a:prstGeom prst="rect">
            <a:avLst/>
          </a:prstGeom>
          <a:noFill/>
          <a:ln>
            <a:noFill/>
          </a:ln>
        </p:spPr>
        <p:txBody>
          <a:bodyPr anchorCtr="0" anchor="t" bIns="34275" lIns="68575" spcFirstLastPara="1" rIns="68575" wrap="square" tIns="34275">
            <a:normAutofit fontScale="90000"/>
          </a:bodyPr>
          <a:lstStyle/>
          <a:p>
            <a:pPr indent="0" lvl="0" marL="0" rtl="0" algn="l">
              <a:lnSpc>
                <a:spcPct val="90000"/>
              </a:lnSpc>
              <a:spcBef>
                <a:spcPts val="0"/>
              </a:spcBef>
              <a:spcAft>
                <a:spcPts val="0"/>
              </a:spcAft>
              <a:buClr>
                <a:srgbClr val="99CC67"/>
              </a:buClr>
              <a:buSzPct val="100000"/>
              <a:buFont typeface="Bebas Neue"/>
              <a:buNone/>
            </a:pPr>
            <a:r>
              <a:rPr lang="en"/>
              <a:t>Technology in Search &amp; Rescue</a:t>
            </a:r>
            <a:endParaRPr/>
          </a:p>
        </p:txBody>
      </p:sp>
      <p:sp>
        <p:nvSpPr>
          <p:cNvPr id="84" name="Google Shape;84;p19"/>
          <p:cNvSpPr txBox="1"/>
          <p:nvPr>
            <p:ph idx="1" type="body"/>
          </p:nvPr>
        </p:nvSpPr>
        <p:spPr>
          <a:xfrm>
            <a:off x="311700" y="980725"/>
            <a:ext cx="8832300" cy="8640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1200"/>
              </a:spcAft>
              <a:buNone/>
            </a:pPr>
            <a:r>
              <a:rPr lang="en" sz="2400">
                <a:solidFill>
                  <a:schemeClr val="dk1"/>
                </a:solidFill>
                <a:latin typeface="Arial"/>
                <a:ea typeface="Arial"/>
                <a:cs typeface="Arial"/>
                <a:sym typeface="Arial"/>
              </a:rPr>
              <a:t>Robots, including drones, are used in SAR operations to search where it is impossible or too dangerous for humans to search.</a:t>
            </a:r>
            <a:endParaRPr sz="2200">
              <a:solidFill>
                <a:schemeClr val="dk1"/>
              </a:solidFill>
            </a:endParaRPr>
          </a:p>
        </p:txBody>
      </p:sp>
      <p:pic>
        <p:nvPicPr>
          <p:cNvPr descr="Robots from Texas A&amp;M University have been deployed in global disasters, each with a different specialty that helps first responders to save lives.&#10;» Subscribe to NBC News: http://nbcnews.to/SubscribeToNBC&#10;» Watch more NBC video: http://bit.ly/MoreNBCNews&#10;&#10;NBC News is a leading source of global news and information. Here you will find clips from NBC Nightly News, Meet The Press, and original digital videos. Subscribe to our channel for news stories, technology, politics, health, entertainment, science, business, and exclusive NBC investigations.&#10;&#10;Connect with NBC News Online!&#10;Visit NBCNews.Com: http://nbcnews.to/ReadNBC&#10;Find NBC News on Facebook: http://nbcnews.to/LikeNBC&#10;Follow NBC News on Twitter: http://nbcnews.to/FollowNBC&#10;Follow NBC News on Google+: http://nbcnews.to/PlusNBC&#10;Follow NBC News on Instagram: http://nbcnews.to/InstaNBC&#10;Follow NBC News on Pinterest: http://nbcnews.to/PinNBC&#10;&#10;Robot Rescue: Behind The Technology Deployed For Disaster Relief | NBC Nightly News" id="85" name="Google Shape;85;p19" title="Robot Rescue: Behind The Technology Deployed For Disaster Relief | NBC Nightly News">
            <a:hlinkClick r:id="rId3"/>
          </p:cNvPr>
          <p:cNvPicPr preferRelativeResize="0"/>
          <p:nvPr/>
        </p:nvPicPr>
        <p:blipFill>
          <a:blip r:embed="rId4">
            <a:alphaModFix/>
          </a:blip>
          <a:stretch>
            <a:fillRect/>
          </a:stretch>
        </p:blipFill>
        <p:spPr>
          <a:xfrm>
            <a:off x="1472461" y="1900025"/>
            <a:ext cx="5565189" cy="3130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0"/>
          <p:cNvSpPr txBox="1"/>
          <p:nvPr>
            <p:ph type="title"/>
          </p:nvPr>
        </p:nvSpPr>
        <p:spPr>
          <a:xfrm>
            <a:off x="311700" y="230259"/>
            <a:ext cx="7886700" cy="595500"/>
          </a:xfrm>
          <a:prstGeom prst="rect">
            <a:avLst/>
          </a:prstGeom>
          <a:noFill/>
          <a:ln>
            <a:noFill/>
          </a:ln>
        </p:spPr>
        <p:txBody>
          <a:bodyPr anchorCtr="0" anchor="t" bIns="34275" lIns="68575" spcFirstLastPara="1" rIns="68575" wrap="square" tIns="34275">
            <a:normAutofit fontScale="90000"/>
          </a:bodyPr>
          <a:lstStyle/>
          <a:p>
            <a:pPr indent="0" lvl="0" marL="0" rtl="0" algn="l">
              <a:lnSpc>
                <a:spcPct val="90000"/>
              </a:lnSpc>
              <a:spcBef>
                <a:spcPts val="0"/>
              </a:spcBef>
              <a:spcAft>
                <a:spcPts val="0"/>
              </a:spcAft>
              <a:buClr>
                <a:srgbClr val="99CC67"/>
              </a:buClr>
              <a:buSzPct val="100000"/>
              <a:buFont typeface="Bebas Neue"/>
              <a:buNone/>
            </a:pPr>
            <a:r>
              <a:rPr lang="en"/>
              <a:t>Parallel Track Search Pattern</a:t>
            </a:r>
            <a:endParaRPr/>
          </a:p>
        </p:txBody>
      </p:sp>
      <p:sp>
        <p:nvSpPr>
          <p:cNvPr id="91" name="Google Shape;91;p20"/>
          <p:cNvSpPr txBox="1"/>
          <p:nvPr>
            <p:ph idx="1" type="body"/>
          </p:nvPr>
        </p:nvSpPr>
        <p:spPr>
          <a:xfrm>
            <a:off x="311700" y="980725"/>
            <a:ext cx="4590000" cy="40029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lang="en" sz="2400">
                <a:solidFill>
                  <a:schemeClr val="dk1"/>
                </a:solidFill>
                <a:latin typeface="Arial"/>
                <a:ea typeface="Arial"/>
                <a:cs typeface="Arial"/>
                <a:sym typeface="Arial"/>
              </a:rPr>
              <a:t>Flying in a </a:t>
            </a:r>
            <a:r>
              <a:rPr b="1" lang="en" sz="2400">
                <a:solidFill>
                  <a:schemeClr val="dk1"/>
                </a:solidFill>
                <a:latin typeface="Arial"/>
                <a:ea typeface="Arial"/>
                <a:cs typeface="Arial"/>
                <a:sym typeface="Arial"/>
              </a:rPr>
              <a:t>parallel track search pattern</a:t>
            </a:r>
            <a:r>
              <a:rPr lang="en" sz="2400">
                <a:solidFill>
                  <a:schemeClr val="dk1"/>
                </a:solidFill>
                <a:latin typeface="Arial"/>
                <a:ea typeface="Arial"/>
                <a:cs typeface="Arial"/>
                <a:sym typeface="Arial"/>
              </a:rPr>
              <a:t> when conducting aerial searches is useful when searching a large area of land and when the location of an individual is uncertain.</a:t>
            </a:r>
            <a:endParaRPr sz="2400">
              <a:solidFill>
                <a:schemeClr val="dk1"/>
              </a:solidFill>
              <a:latin typeface="Arial"/>
              <a:ea typeface="Arial"/>
              <a:cs typeface="Arial"/>
              <a:sym typeface="Arial"/>
            </a:endParaRPr>
          </a:p>
          <a:p>
            <a:pPr indent="0" lvl="0" marL="0" rtl="0" algn="l">
              <a:lnSpc>
                <a:spcPct val="100000"/>
              </a:lnSpc>
              <a:spcBef>
                <a:spcPts val="1200"/>
              </a:spcBef>
              <a:spcAft>
                <a:spcPts val="1200"/>
              </a:spcAft>
              <a:buNone/>
            </a:pPr>
            <a:r>
              <a:rPr lang="en" sz="2400">
                <a:solidFill>
                  <a:schemeClr val="dk1"/>
                </a:solidFill>
                <a:latin typeface="Arial"/>
                <a:ea typeface="Arial"/>
                <a:cs typeface="Arial"/>
                <a:sym typeface="Arial"/>
              </a:rPr>
              <a:t>This pattern consists of the aircraft flying in parallel lines, or lines that have the same distance apart at all times.</a:t>
            </a:r>
            <a:endParaRPr sz="2400">
              <a:solidFill>
                <a:schemeClr val="dk1"/>
              </a:solidFill>
              <a:latin typeface="Arial"/>
              <a:ea typeface="Arial"/>
              <a:cs typeface="Arial"/>
              <a:sym typeface="Arial"/>
            </a:endParaRPr>
          </a:p>
        </p:txBody>
      </p:sp>
      <p:pic>
        <p:nvPicPr>
          <p:cNvPr id="92" name="Google Shape;92;p20"/>
          <p:cNvPicPr preferRelativeResize="0"/>
          <p:nvPr/>
        </p:nvPicPr>
        <p:blipFill>
          <a:blip r:embed="rId3">
            <a:alphaModFix/>
          </a:blip>
          <a:stretch>
            <a:fillRect/>
          </a:stretch>
        </p:blipFill>
        <p:spPr>
          <a:xfrm>
            <a:off x="5080475" y="924525"/>
            <a:ext cx="3902850" cy="3962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1"/>
          <p:cNvSpPr txBox="1"/>
          <p:nvPr/>
        </p:nvSpPr>
        <p:spPr>
          <a:xfrm>
            <a:off x="311700" y="445025"/>
            <a:ext cx="2401200" cy="11847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lang="en" sz="3320">
                <a:solidFill>
                  <a:srgbClr val="99CC67"/>
                </a:solidFill>
                <a:latin typeface="Bebas Neue"/>
                <a:ea typeface="Bebas Neue"/>
                <a:cs typeface="Bebas Neue"/>
                <a:sym typeface="Bebas Neue"/>
              </a:rPr>
              <a:t>The Engineering Design Process</a:t>
            </a:r>
            <a:endParaRPr sz="3320">
              <a:solidFill>
                <a:srgbClr val="99CC67"/>
              </a:solidFill>
              <a:latin typeface="Bebas Neue"/>
              <a:ea typeface="Bebas Neue"/>
              <a:cs typeface="Bebas Neue"/>
              <a:sym typeface="Bebas Neue"/>
            </a:endParaRPr>
          </a:p>
        </p:txBody>
      </p:sp>
      <p:sp>
        <p:nvSpPr>
          <p:cNvPr id="98" name="Google Shape;98;p21"/>
          <p:cNvSpPr txBox="1"/>
          <p:nvPr/>
        </p:nvSpPr>
        <p:spPr>
          <a:xfrm>
            <a:off x="311700" y="1418925"/>
            <a:ext cx="2772600" cy="3596400"/>
          </a:xfrm>
          <a:prstGeom prst="rect">
            <a:avLst/>
          </a:prstGeom>
          <a:noFill/>
          <a:ln>
            <a:noFill/>
          </a:ln>
        </p:spPr>
        <p:txBody>
          <a:bodyPr anchorCtr="0" anchor="t" bIns="34275" lIns="68575" spcFirstLastPara="1" rIns="68575" wrap="square" tIns="34275">
            <a:noAutofit/>
          </a:bodyPr>
          <a:lstStyle/>
          <a:p>
            <a:pPr indent="0" lvl="0" marL="0" rtl="0" algn="l">
              <a:spcBef>
                <a:spcPts val="800"/>
              </a:spcBef>
              <a:spcAft>
                <a:spcPts val="1200"/>
              </a:spcAft>
              <a:buNone/>
            </a:pPr>
            <a:r>
              <a:rPr lang="en" sz="2400">
                <a:solidFill>
                  <a:srgbClr val="FFFFFF"/>
                </a:solidFill>
              </a:rPr>
              <a:t>Let’s look at a variation of what is called the Engineering Design Process (EDP) which is a series of steps used by engineers to solve problems.</a:t>
            </a:r>
            <a:endParaRPr sz="2400">
              <a:solidFill>
                <a:srgbClr val="FFFFFF"/>
              </a:solidFill>
            </a:endParaRPr>
          </a:p>
        </p:txBody>
      </p:sp>
      <p:pic>
        <p:nvPicPr>
          <p:cNvPr id="99" name="Google Shape;99;p21"/>
          <p:cNvPicPr preferRelativeResize="0"/>
          <p:nvPr/>
        </p:nvPicPr>
        <p:blipFill>
          <a:blip r:embed="rId3">
            <a:alphaModFix/>
          </a:blip>
          <a:stretch>
            <a:fillRect/>
          </a:stretch>
        </p:blipFill>
        <p:spPr>
          <a:xfrm>
            <a:off x="3084300" y="122279"/>
            <a:ext cx="5869675" cy="489894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2"/>
          <p:cNvSpPr txBox="1"/>
          <p:nvPr>
            <p:ph type="title"/>
          </p:nvPr>
        </p:nvSpPr>
        <p:spPr>
          <a:xfrm>
            <a:off x="311700" y="230259"/>
            <a:ext cx="7886700" cy="5955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rgbClr val="000000"/>
              </a:buClr>
              <a:buSzPts val="990"/>
              <a:buFont typeface="Arial"/>
              <a:buNone/>
            </a:pPr>
            <a:r>
              <a:rPr lang="en" sz="4050"/>
              <a:t>Case Study</a:t>
            </a:r>
            <a:endParaRPr sz="4050"/>
          </a:p>
        </p:txBody>
      </p:sp>
      <p:sp>
        <p:nvSpPr>
          <p:cNvPr id="105" name="Google Shape;105;p22"/>
          <p:cNvSpPr txBox="1"/>
          <p:nvPr>
            <p:ph idx="1" type="body"/>
          </p:nvPr>
        </p:nvSpPr>
        <p:spPr>
          <a:xfrm>
            <a:off x="311700" y="1056925"/>
            <a:ext cx="4866300" cy="2013600"/>
          </a:xfrm>
          <a:prstGeom prst="rect">
            <a:avLst/>
          </a:prstGeom>
        </p:spPr>
        <p:txBody>
          <a:bodyPr anchorCtr="0" anchor="t" bIns="34275" lIns="68575" spcFirstLastPara="1" rIns="68575" wrap="square" tIns="34275">
            <a:normAutofit/>
          </a:bodyPr>
          <a:lstStyle/>
          <a:p>
            <a:pPr indent="0" lvl="0" marL="0" rtl="0" algn="l">
              <a:lnSpc>
                <a:spcPct val="100000"/>
              </a:lnSpc>
              <a:spcBef>
                <a:spcPts val="800"/>
              </a:spcBef>
              <a:spcAft>
                <a:spcPts val="1200"/>
              </a:spcAft>
              <a:buSzPts val="1018"/>
              <a:buNone/>
            </a:pPr>
            <a:r>
              <a:rPr lang="en" sz="2420">
                <a:solidFill>
                  <a:schemeClr val="dk1"/>
                </a:solidFill>
                <a:latin typeface="Arial"/>
                <a:ea typeface="Arial"/>
                <a:cs typeface="Arial"/>
                <a:sym typeface="Arial"/>
              </a:rPr>
              <a:t>In November</a:t>
            </a:r>
            <a:r>
              <a:rPr lang="en" sz="2420">
                <a:solidFill>
                  <a:schemeClr val="dk1"/>
                </a:solidFill>
                <a:latin typeface="Arial"/>
                <a:ea typeface="Arial"/>
                <a:cs typeface="Arial"/>
                <a:sym typeface="Arial"/>
              </a:rPr>
              <a:t> 2024, a pet rescue group successfully located and rescued a dog named Lexi slipped out of her collar vanished into the woods in Dobbs Ferry, NY.</a:t>
            </a:r>
            <a:endParaRPr sz="2420">
              <a:solidFill>
                <a:schemeClr val="dk1"/>
              </a:solidFill>
              <a:latin typeface="Arial"/>
              <a:ea typeface="Arial"/>
              <a:cs typeface="Arial"/>
              <a:sym typeface="Arial"/>
            </a:endParaRPr>
          </a:p>
        </p:txBody>
      </p:sp>
      <p:sp>
        <p:nvSpPr>
          <p:cNvPr id="106" name="Google Shape;106;p22"/>
          <p:cNvSpPr txBox="1"/>
          <p:nvPr>
            <p:ph idx="1" type="body"/>
          </p:nvPr>
        </p:nvSpPr>
        <p:spPr>
          <a:xfrm>
            <a:off x="311700" y="3626350"/>
            <a:ext cx="8520600" cy="1389600"/>
          </a:xfrm>
          <a:prstGeom prst="rect">
            <a:avLst/>
          </a:prstGeom>
        </p:spPr>
        <p:txBody>
          <a:bodyPr anchorCtr="0" anchor="t" bIns="34275" lIns="68575" spcFirstLastPara="1" rIns="68575" wrap="square" tIns="34275">
            <a:normAutofit/>
          </a:bodyPr>
          <a:lstStyle/>
          <a:p>
            <a:pPr indent="0" lvl="0" marL="0" rtl="0" algn="l">
              <a:lnSpc>
                <a:spcPct val="100000"/>
              </a:lnSpc>
              <a:spcBef>
                <a:spcPts val="800"/>
              </a:spcBef>
              <a:spcAft>
                <a:spcPts val="1200"/>
              </a:spcAft>
              <a:buClr>
                <a:srgbClr val="000000"/>
              </a:buClr>
              <a:buSzPts val="1018"/>
              <a:buFont typeface="Arial"/>
              <a:buNone/>
            </a:pPr>
            <a:r>
              <a:rPr lang="en" sz="2400">
                <a:solidFill>
                  <a:schemeClr val="dk1"/>
                </a:solidFill>
                <a:latin typeface="Arial"/>
                <a:ea typeface="Arial"/>
                <a:cs typeface="Arial"/>
                <a:sym typeface="Arial"/>
              </a:rPr>
              <a:t>“Lexi was missing for hours but was recovered safely thanks to a view from overhead. She was tracked down with a drone equipped with thermal imaging.”</a:t>
            </a:r>
            <a:endParaRPr b="1" sz="2400">
              <a:solidFill>
                <a:schemeClr val="dk1"/>
              </a:solidFill>
              <a:latin typeface="Arial"/>
              <a:ea typeface="Arial"/>
              <a:cs typeface="Arial"/>
              <a:sym typeface="Arial"/>
            </a:endParaRPr>
          </a:p>
        </p:txBody>
      </p:sp>
      <p:pic>
        <p:nvPicPr>
          <p:cNvPr id="107" name="Google Shape;107;p22" title="Screenshot 2025-04-07 at 9.58.40 AM.png"/>
          <p:cNvPicPr preferRelativeResize="0"/>
          <p:nvPr/>
        </p:nvPicPr>
        <p:blipFill>
          <a:blip r:embed="rId3">
            <a:alphaModFix/>
          </a:blip>
          <a:stretch>
            <a:fillRect/>
          </a:stretch>
        </p:blipFill>
        <p:spPr>
          <a:xfrm>
            <a:off x="5178076" y="978150"/>
            <a:ext cx="3763601" cy="2495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3"/>
          <p:cNvSpPr txBox="1"/>
          <p:nvPr>
            <p:ph type="title"/>
          </p:nvPr>
        </p:nvSpPr>
        <p:spPr>
          <a:xfrm>
            <a:off x="311700" y="230259"/>
            <a:ext cx="7886700" cy="5955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rgbClr val="000000"/>
              </a:buClr>
              <a:buSzPts val="990"/>
              <a:buFont typeface="Arial"/>
              <a:buNone/>
            </a:pPr>
            <a:r>
              <a:rPr lang="en" sz="4050"/>
              <a:t>Activity Scenario</a:t>
            </a:r>
            <a:endParaRPr sz="4050"/>
          </a:p>
        </p:txBody>
      </p:sp>
      <p:sp>
        <p:nvSpPr>
          <p:cNvPr id="113" name="Google Shape;113;p23"/>
          <p:cNvSpPr txBox="1"/>
          <p:nvPr>
            <p:ph idx="1" type="body"/>
          </p:nvPr>
        </p:nvSpPr>
        <p:spPr>
          <a:xfrm>
            <a:off x="311700" y="980725"/>
            <a:ext cx="4471200" cy="3939900"/>
          </a:xfrm>
          <a:prstGeom prst="rect">
            <a:avLst/>
          </a:prstGeom>
        </p:spPr>
        <p:txBody>
          <a:bodyPr anchorCtr="0" anchor="t" bIns="34275" lIns="68575" spcFirstLastPara="1" rIns="68575" wrap="square" tIns="34275">
            <a:noAutofit/>
          </a:bodyPr>
          <a:lstStyle/>
          <a:p>
            <a:pPr indent="0" lvl="0" marL="0" rtl="0" algn="l">
              <a:lnSpc>
                <a:spcPct val="100000"/>
              </a:lnSpc>
              <a:spcBef>
                <a:spcPts val="300"/>
              </a:spcBef>
              <a:spcAft>
                <a:spcPts val="0"/>
              </a:spcAft>
              <a:buNone/>
            </a:pPr>
            <a:r>
              <a:rPr lang="en" sz="2400">
                <a:solidFill>
                  <a:schemeClr val="dk1"/>
                </a:solidFill>
                <a:latin typeface="Arial"/>
                <a:ea typeface="Arial"/>
                <a:cs typeface="Arial"/>
                <a:sym typeface="Arial"/>
              </a:rPr>
              <a:t>A lost dog wandered into a forest. The dog’s location is uncertain so Hopper acting as an SAR drone will fly in a parallel track search pattern during an aerial search.</a:t>
            </a:r>
            <a:endParaRPr sz="2400">
              <a:solidFill>
                <a:schemeClr val="dk1"/>
              </a:solidFill>
              <a:latin typeface="Arial"/>
              <a:ea typeface="Arial"/>
              <a:cs typeface="Arial"/>
              <a:sym typeface="Arial"/>
            </a:endParaRPr>
          </a:p>
          <a:p>
            <a:pPr indent="0" lvl="0" marL="0" rtl="0" algn="l">
              <a:lnSpc>
                <a:spcPct val="100000"/>
              </a:lnSpc>
              <a:spcBef>
                <a:spcPts val="1400"/>
              </a:spcBef>
              <a:spcAft>
                <a:spcPts val="0"/>
              </a:spcAft>
              <a:buNone/>
            </a:pPr>
            <a:r>
              <a:rPr lang="en" sz="2400">
                <a:solidFill>
                  <a:schemeClr val="dk1"/>
                </a:solidFill>
                <a:latin typeface="Arial"/>
                <a:ea typeface="Arial"/>
                <a:cs typeface="Arial"/>
                <a:sym typeface="Arial"/>
              </a:rPr>
              <a:t>You will code Hopper to fly in a parallel track search pattern in lines that are 5 feet apart.</a:t>
            </a:r>
            <a:endParaRPr sz="2400">
              <a:solidFill>
                <a:schemeClr val="dk1"/>
              </a:solidFill>
              <a:latin typeface="Arial"/>
              <a:ea typeface="Arial"/>
              <a:cs typeface="Arial"/>
              <a:sym typeface="Arial"/>
            </a:endParaRPr>
          </a:p>
          <a:p>
            <a:pPr indent="0" lvl="0" marL="0" rtl="0" algn="l">
              <a:lnSpc>
                <a:spcPct val="100000"/>
              </a:lnSpc>
              <a:spcBef>
                <a:spcPts val="1000"/>
              </a:spcBef>
              <a:spcAft>
                <a:spcPts val="0"/>
              </a:spcAft>
              <a:buNone/>
            </a:pPr>
            <a:r>
              <a:t/>
            </a:r>
            <a:endParaRPr>
              <a:solidFill>
                <a:schemeClr val="dk1"/>
              </a:solidFill>
              <a:latin typeface="Arial"/>
              <a:ea typeface="Arial"/>
              <a:cs typeface="Arial"/>
              <a:sym typeface="Arial"/>
            </a:endParaRPr>
          </a:p>
        </p:txBody>
      </p:sp>
      <p:pic>
        <p:nvPicPr>
          <p:cNvPr id="114" name="Google Shape;114;p23"/>
          <p:cNvPicPr preferRelativeResize="0"/>
          <p:nvPr/>
        </p:nvPicPr>
        <p:blipFill>
          <a:blip r:embed="rId3">
            <a:alphaModFix/>
          </a:blip>
          <a:stretch>
            <a:fillRect/>
          </a:stretch>
        </p:blipFill>
        <p:spPr>
          <a:xfrm>
            <a:off x="4959303" y="980725"/>
            <a:ext cx="3873122" cy="3939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