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Bebas Neue" panose="020B0606020202050201" pitchFamily="34" charset="0"/>
      <p:regular r:id="rId12"/>
    </p:embeddedFont>
    <p:embeddedFont>
      <p:font typeface="Oswald ExtraLight" panose="00000300000000000000" pitchFamily="50" charset="0"/>
      <p:regular r:id="rId13"/>
      <p:bold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C5D81A-0468-4A5B-9D5A-D1A80FB32649}" v="2" dt="2025-06-28T17:31:59.0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51" y="411"/>
      </p:cViewPr>
      <p:guideLst>
        <p:guide orient="horz" pos="1620"/>
        <p:guide pos="2880"/>
      </p:guideLst>
    </p:cSldViewPr>
  </p:slideViewPr>
  <p:notesTextViewPr>
    <p:cViewPr>
      <p:scale>
        <a:sx n="1" d="1"/>
        <a:sy n="1" d="1"/>
      </p:scale>
      <p:origin x="0" y="-105"/>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Gardner" userId="7bbccd6f358364ac" providerId="LiveId" clId="{D2C5D81A-0468-4A5B-9D5A-D1A80FB32649}"/>
    <pc:docChg chg="undo custSel modSld">
      <pc:chgData name="Rachel Gardner" userId="7bbccd6f358364ac" providerId="LiveId" clId="{D2C5D81A-0468-4A5B-9D5A-D1A80FB32649}" dt="2025-06-28T17:32:12.088" v="16" actId="1076"/>
      <pc:docMkLst>
        <pc:docMk/>
      </pc:docMkLst>
      <pc:sldChg chg="modSp mod">
        <pc:chgData name="Rachel Gardner" userId="7bbccd6f358364ac" providerId="LiveId" clId="{D2C5D81A-0468-4A5B-9D5A-D1A80FB32649}" dt="2025-06-28T17:31:25.830" v="3" actId="27636"/>
        <pc:sldMkLst>
          <pc:docMk/>
          <pc:sldMk cId="0" sldId="257"/>
        </pc:sldMkLst>
        <pc:spChg chg="mod">
          <ac:chgData name="Rachel Gardner" userId="7bbccd6f358364ac" providerId="LiveId" clId="{D2C5D81A-0468-4A5B-9D5A-D1A80FB32649}" dt="2025-06-28T17:31:25.830" v="2" actId="27636"/>
          <ac:spMkLst>
            <pc:docMk/>
            <pc:sldMk cId="0" sldId="257"/>
            <ac:spMk id="72" creationId="{00000000-0000-0000-0000-000000000000}"/>
          </ac:spMkLst>
        </pc:spChg>
        <pc:spChg chg="mod">
          <ac:chgData name="Rachel Gardner" userId="7bbccd6f358364ac" providerId="LiveId" clId="{D2C5D81A-0468-4A5B-9D5A-D1A80FB32649}" dt="2025-06-28T17:31:25.830" v="3" actId="27636"/>
          <ac:spMkLst>
            <pc:docMk/>
            <pc:sldMk cId="0" sldId="257"/>
            <ac:spMk id="73" creationId="{00000000-0000-0000-0000-000000000000}"/>
          </ac:spMkLst>
        </pc:spChg>
      </pc:sldChg>
      <pc:sldChg chg="addSp delSp modSp mod modAnim">
        <pc:chgData name="Rachel Gardner" userId="7bbccd6f358364ac" providerId="LiveId" clId="{D2C5D81A-0468-4A5B-9D5A-D1A80FB32649}" dt="2025-06-28T17:31:41.498" v="9" actId="1076"/>
        <pc:sldMkLst>
          <pc:docMk/>
          <pc:sldMk cId="0" sldId="258"/>
        </pc:sldMkLst>
        <pc:picChg chg="add mod">
          <ac:chgData name="Rachel Gardner" userId="7bbccd6f358364ac" providerId="LiveId" clId="{D2C5D81A-0468-4A5B-9D5A-D1A80FB32649}" dt="2025-06-28T17:31:41.498" v="9" actId="1076"/>
          <ac:picMkLst>
            <pc:docMk/>
            <pc:sldMk cId="0" sldId="258"/>
            <ac:picMk id="2" creationId="{DBCDA98C-C39C-6A9D-FF65-F6DEF93E894C}"/>
          </ac:picMkLst>
        </pc:picChg>
        <pc:picChg chg="del">
          <ac:chgData name="Rachel Gardner" userId="7bbccd6f358364ac" providerId="LiveId" clId="{D2C5D81A-0468-4A5B-9D5A-D1A80FB32649}" dt="2025-06-28T17:31:10.300" v="0" actId="478"/>
          <ac:picMkLst>
            <pc:docMk/>
            <pc:sldMk cId="0" sldId="258"/>
            <ac:picMk id="80" creationId="{00000000-0000-0000-0000-000000000000}"/>
          </ac:picMkLst>
        </pc:picChg>
      </pc:sldChg>
      <pc:sldChg chg="addSp delSp modSp mod modAnim">
        <pc:chgData name="Rachel Gardner" userId="7bbccd6f358364ac" providerId="LiveId" clId="{D2C5D81A-0468-4A5B-9D5A-D1A80FB32649}" dt="2025-06-28T17:32:12.088" v="16" actId="1076"/>
        <pc:sldMkLst>
          <pc:docMk/>
          <pc:sldMk cId="0" sldId="260"/>
        </pc:sldMkLst>
        <pc:picChg chg="add mod">
          <ac:chgData name="Rachel Gardner" userId="7bbccd6f358364ac" providerId="LiveId" clId="{D2C5D81A-0468-4A5B-9D5A-D1A80FB32649}" dt="2025-06-28T17:32:12.088" v="16" actId="1076"/>
          <ac:picMkLst>
            <pc:docMk/>
            <pc:sldMk cId="0" sldId="260"/>
            <ac:picMk id="2" creationId="{97C359B6-F8B0-B252-609F-B60A4EA49119}"/>
          </ac:picMkLst>
        </pc:picChg>
        <pc:picChg chg="del">
          <ac:chgData name="Rachel Gardner" userId="7bbccd6f358364ac" providerId="LiveId" clId="{D2C5D81A-0468-4A5B-9D5A-D1A80FB32649}" dt="2025-06-28T17:31:47.039" v="10" actId="478"/>
          <ac:picMkLst>
            <pc:docMk/>
            <pc:sldMk cId="0" sldId="260"/>
            <ac:picMk id="93"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anr.msu.edu/news/precision-farming-comes-into-its-own"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ars.usda.gov/oc/utm/benefits-and-evolution-of-precision-agriculture"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5clOYWsNhhk&amp;t=1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YB9tYRchAh8"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agfundernews.com/vertical-farming-software-startup-ifarm-raises-4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2ae0d7502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 name="Google Shape;61;g32ae0d7502b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2ae0d7502b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Michigan State University AgBioResearch Article: </a:t>
            </a:r>
            <a:r>
              <a:rPr lang="en" u="sng">
                <a:solidFill>
                  <a:schemeClr val="hlink"/>
                </a:solidFill>
                <a:hlinkClick r:id="rId3"/>
              </a:rPr>
              <a:t>https://www.canr.msu.edu/news/precision-farming-comes-into-its-own</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USDA Agricultural Research Service Article: </a:t>
            </a:r>
            <a:r>
              <a:rPr lang="en" u="sng">
                <a:solidFill>
                  <a:schemeClr val="hlink"/>
                </a:solidFill>
                <a:hlinkClick r:id="rId4"/>
              </a:rPr>
              <a:t>https://www.ars.usda.gov/oc/utm/benefits-and-evolution-of-precision-agriculture</a:t>
            </a:r>
            <a:endParaRPr>
              <a:solidFill>
                <a:schemeClr val="dk1"/>
              </a:solidFill>
            </a:endParaRPr>
          </a:p>
        </p:txBody>
      </p:sp>
      <p:sp>
        <p:nvSpPr>
          <p:cNvPr id="69" name="Google Shape;69;g32ae0d7502b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2ae0d7502b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World Economic Forum” Farmers in the Netherlands are growing more food using less resources”</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Video length − 2:54</a:t>
            </a:r>
            <a:endParaRPr dirty="0">
              <a:solidFill>
                <a:schemeClr val="dk1"/>
              </a:solidFill>
            </a:endParaRPr>
          </a:p>
          <a:p>
            <a:pPr marL="0" lvl="0" indent="0" algn="l" rtl="0">
              <a:spcBef>
                <a:spcPts val="0"/>
              </a:spcBef>
              <a:spcAft>
                <a:spcPts val="0"/>
              </a:spcAft>
              <a:buClr>
                <a:schemeClr val="dk1"/>
              </a:buClr>
              <a:buSzPts val="1100"/>
              <a:buFont typeface="Arial"/>
              <a:buNone/>
            </a:pPr>
            <a:r>
              <a:rPr lang="en" u="sng" dirty="0">
                <a:solidFill>
                  <a:schemeClr val="hlink"/>
                </a:solidFill>
                <a:hlinkClick r:id="rId3"/>
              </a:rPr>
              <a:t>https://www.youtube.com/watch?v=5clOYWsNhhk&amp;t=1s</a:t>
            </a:r>
            <a:endParaRPr dirty="0">
              <a:solidFill>
                <a:schemeClr val="dk1"/>
              </a:solidFill>
            </a:endParaRPr>
          </a:p>
        </p:txBody>
      </p:sp>
      <p:sp>
        <p:nvSpPr>
          <p:cNvPr id="77" name="Google Shape;77;g32ae0d7502b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2ae0d7502b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Example discussion topics:</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Animal herding, drone pollination, planting seeds, harvesting crops, etc.</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Animal herding − noise reduction; drone pollination − vibration system to disperse pollen, sensors/imaging to monitor flower pollination success; planting seeds − air cannon; harvesting crops − sensors to detect ripe crops, gentle robotics machinery; etc.</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Startup cost, safety around people and animals, sensor accuracy, potential of damaging crops, etc.</a:t>
            </a:r>
            <a:endParaRPr>
              <a:solidFill>
                <a:schemeClr val="dk1"/>
              </a:solidFill>
            </a:endParaRPr>
          </a:p>
        </p:txBody>
      </p:sp>
      <p:sp>
        <p:nvSpPr>
          <p:cNvPr id="83" name="Google Shape;83;g32ae0d7502b_0_19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2ae0d7502b_0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Sky News “Could vertical farming be the future of our food?”</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Video length − 3:34</a:t>
            </a:r>
            <a:endParaRPr dirty="0">
              <a:solidFill>
                <a:schemeClr val="dk1"/>
              </a:solidFill>
            </a:endParaRPr>
          </a:p>
          <a:p>
            <a:pPr marL="0" lvl="0" indent="0" algn="l" rtl="0">
              <a:spcBef>
                <a:spcPts val="0"/>
              </a:spcBef>
              <a:spcAft>
                <a:spcPts val="0"/>
              </a:spcAft>
              <a:buClr>
                <a:schemeClr val="dk1"/>
              </a:buClr>
              <a:buSzPts val="1100"/>
              <a:buFont typeface="Arial"/>
              <a:buNone/>
            </a:pPr>
            <a:r>
              <a:rPr lang="en" u="sng" dirty="0">
                <a:solidFill>
                  <a:schemeClr val="hlink"/>
                </a:solidFill>
                <a:hlinkClick r:id="rId3"/>
              </a:rPr>
              <a:t>https://www.youtube.com/watch?v=YB9tYRchAh8</a:t>
            </a:r>
            <a:endParaRPr dirty="0">
              <a:solidFill>
                <a:schemeClr val="dk1"/>
              </a:solidFill>
            </a:endParaRPr>
          </a:p>
        </p:txBody>
      </p:sp>
      <p:sp>
        <p:nvSpPr>
          <p:cNvPr id="89" name="Google Shape;89;g32ae0d7502b_0_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2ae0d7502b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solidFill>
                <a:schemeClr val="dk1"/>
              </a:solidFill>
            </a:endParaRPr>
          </a:p>
        </p:txBody>
      </p:sp>
      <p:sp>
        <p:nvSpPr>
          <p:cNvPr id="96" name="Google Shape;96;g32ae0d7502b_0_31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32ae0d7502b_0_4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AgFunder News Article: </a:t>
            </a:r>
            <a:r>
              <a:rPr lang="en" u="sng">
                <a:solidFill>
                  <a:schemeClr val="hlink"/>
                </a:solidFill>
                <a:hlinkClick r:id="rId3"/>
              </a:rPr>
              <a:t>https://agfundernews.com/vertical-farming-software-startup-ifarm-raises-4m</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*Educators are encouraged to find case study examples local to their area.</a:t>
            </a:r>
            <a:endParaRPr>
              <a:solidFill>
                <a:schemeClr val="dk1"/>
              </a:solidFill>
            </a:endParaRPr>
          </a:p>
        </p:txBody>
      </p:sp>
      <p:sp>
        <p:nvSpPr>
          <p:cNvPr id="105" name="Google Shape;105;g32ae0d7502b_0_43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2ae0d7502b_0_3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Example EDP discussion:</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Challenge − Vertical farms can be unsafe and tedious for humans to monitor and tend to. A drone with a camera and data-collection sensors that can fly at a high altitude.</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Research − Find information such as what sensors are currently available, quotes on the cost/timelines of creating new sensors, the maximum altitude needed, etc.</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Imagine − A drone that can fly at an altitude high enough to reach the top level of the vertical farm with sensors to collect data on soil and plant health. Mock up the drone design using computer programs such as AutoCAD or other technologies.</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Prototype − Find a manufacturing facility to create a prototype of the designed drone.</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Test/Analyze − Test the prototype on an existing vertical farm with the desired height and evaluate its effectiveness of collecting data with its sensors.</a:t>
            </a:r>
            <a:endParaRPr>
              <a:solidFill>
                <a:schemeClr val="dk1"/>
              </a:solidFill>
            </a:endParaRPr>
          </a:p>
          <a:p>
            <a:pPr marL="457200" lvl="0" indent="-298450" algn="l" rtl="0">
              <a:spcBef>
                <a:spcPts val="0"/>
              </a:spcBef>
              <a:spcAft>
                <a:spcPts val="0"/>
              </a:spcAft>
              <a:buClr>
                <a:schemeClr val="dk1"/>
              </a:buClr>
              <a:buSzPts val="1100"/>
              <a:buAutoNum type="arabicPeriod"/>
            </a:pPr>
            <a:r>
              <a:rPr lang="en">
                <a:solidFill>
                  <a:schemeClr val="dk1"/>
                </a:solidFill>
              </a:rPr>
              <a:t>Modification − Redesign the parts of the drone that are causing any issues.</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Repeat steps as many times as needed.</a:t>
            </a:r>
            <a:endParaRPr>
              <a:solidFill>
                <a:schemeClr val="dk1"/>
              </a:solidFill>
            </a:endParaRPr>
          </a:p>
        </p:txBody>
      </p:sp>
      <p:sp>
        <p:nvSpPr>
          <p:cNvPr id="113" name="Google Shape;113;g32ae0d7502b_0_37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2b2d40006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g32b2d400067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_4">
  <p:cSld name="Title and Content_4">
    <p:bg>
      <p:bgPr>
        <a:blipFill>
          <a:blip r:embed="rId2">
            <a:alphaModFix/>
          </a:blip>
          <a:stretch>
            <a:fillRect/>
          </a:stretch>
        </a:blip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2759529" y="547007"/>
            <a:ext cx="5108700" cy="7821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3300"/>
              <a:buFont typeface="Bebas Neue"/>
              <a:buNone/>
              <a:defRPr>
                <a:solidFill>
                  <a:schemeClr val="lt1"/>
                </a:solidFill>
                <a:latin typeface="Bebas Neue"/>
                <a:ea typeface="Bebas Neue"/>
                <a:cs typeface="Bebas Neue"/>
                <a:sym typeface="Bebas Neu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2" name="Google Shape;52;p13"/>
          <p:cNvSpPr txBox="1">
            <a:spLocks noGrp="1"/>
          </p:cNvSpPr>
          <p:nvPr>
            <p:ph type="body" idx="1"/>
          </p:nvPr>
        </p:nvSpPr>
        <p:spPr>
          <a:xfrm>
            <a:off x="1976058" y="1630064"/>
            <a:ext cx="6675600" cy="3232500"/>
          </a:xfrm>
          <a:prstGeom prst="rect">
            <a:avLst/>
          </a:prstGeom>
          <a:noFill/>
          <a:ln>
            <a:noFill/>
          </a:ln>
        </p:spPr>
        <p:txBody>
          <a:bodyPr spcFirstLastPara="1" wrap="square" lIns="68575" tIns="34275" rIns="68575" bIns="34275" anchor="t" anchorCtr="0">
            <a:normAutofit/>
          </a:bodyPr>
          <a:lstStyle>
            <a:lvl1pPr marL="457200" lvl="0" indent="-361950" algn="l">
              <a:lnSpc>
                <a:spcPct val="90000"/>
              </a:lnSpc>
              <a:spcBef>
                <a:spcPts val="800"/>
              </a:spcBef>
              <a:spcAft>
                <a:spcPts val="0"/>
              </a:spcAft>
              <a:buClr>
                <a:schemeClr val="lt1"/>
              </a:buClr>
              <a:buSzPts val="2100"/>
              <a:buFont typeface="Arial"/>
              <a:buChar char="▪"/>
              <a:defRPr b="0" i="0">
                <a:solidFill>
                  <a:schemeClr val="lt1"/>
                </a:solidFill>
                <a:latin typeface="Oswald ExtraLight"/>
                <a:ea typeface="Oswald ExtraLight"/>
                <a:cs typeface="Oswald ExtraLight"/>
                <a:sym typeface="Oswald ExtraLight"/>
              </a:defRPr>
            </a:lvl1pPr>
            <a:lvl2pPr marL="914400" lvl="1" indent="-342900" algn="l">
              <a:lnSpc>
                <a:spcPct val="90000"/>
              </a:lnSpc>
              <a:spcBef>
                <a:spcPts val="1200"/>
              </a:spcBef>
              <a:spcAft>
                <a:spcPts val="0"/>
              </a:spcAft>
              <a:buClr>
                <a:schemeClr val="lt1"/>
              </a:buClr>
              <a:buSzPts val="1800"/>
              <a:buFont typeface="Arial"/>
              <a:buChar char="▪"/>
              <a:defRPr b="0" i="0">
                <a:solidFill>
                  <a:schemeClr val="lt1"/>
                </a:solidFill>
                <a:latin typeface="Oswald ExtraLight"/>
                <a:ea typeface="Oswald ExtraLight"/>
                <a:cs typeface="Oswald ExtraLight"/>
                <a:sym typeface="Oswald ExtraLight"/>
              </a:defRPr>
            </a:lvl2pPr>
            <a:lvl3pPr marL="1371600" lvl="2" indent="-323850" algn="l">
              <a:lnSpc>
                <a:spcPct val="90000"/>
              </a:lnSpc>
              <a:spcBef>
                <a:spcPts val="1200"/>
              </a:spcBef>
              <a:spcAft>
                <a:spcPts val="0"/>
              </a:spcAft>
              <a:buClr>
                <a:schemeClr val="lt1"/>
              </a:buClr>
              <a:buSzPts val="1500"/>
              <a:buFont typeface="Arial"/>
              <a:buChar char="▪"/>
              <a:defRPr b="0" i="0">
                <a:solidFill>
                  <a:schemeClr val="lt1"/>
                </a:solidFill>
                <a:latin typeface="Oswald ExtraLight"/>
                <a:ea typeface="Oswald ExtraLight"/>
                <a:cs typeface="Oswald ExtraLight"/>
                <a:sym typeface="Oswald ExtraLight"/>
              </a:defRPr>
            </a:lvl3pPr>
            <a:lvl4pPr marL="1828800" lvl="3" indent="-317500" algn="l">
              <a:lnSpc>
                <a:spcPct val="90000"/>
              </a:lnSpc>
              <a:spcBef>
                <a:spcPts val="1200"/>
              </a:spcBef>
              <a:spcAft>
                <a:spcPts val="0"/>
              </a:spcAft>
              <a:buClr>
                <a:schemeClr val="lt1"/>
              </a:buClr>
              <a:buSzPts val="1400"/>
              <a:buFont typeface="Arial"/>
              <a:buChar char="▪"/>
              <a:defRPr b="0" i="0">
                <a:solidFill>
                  <a:schemeClr val="lt1"/>
                </a:solidFill>
                <a:latin typeface="Oswald ExtraLight"/>
                <a:ea typeface="Oswald ExtraLight"/>
                <a:cs typeface="Oswald ExtraLight"/>
                <a:sym typeface="Oswald ExtraLight"/>
              </a:defRPr>
            </a:lvl4pPr>
            <a:lvl5pPr marL="2286000" lvl="4" indent="-317500" algn="l">
              <a:lnSpc>
                <a:spcPct val="90000"/>
              </a:lnSpc>
              <a:spcBef>
                <a:spcPts val="1200"/>
              </a:spcBef>
              <a:spcAft>
                <a:spcPts val="0"/>
              </a:spcAft>
              <a:buClr>
                <a:schemeClr val="lt1"/>
              </a:buClr>
              <a:buSzPts val="1400"/>
              <a:buFont typeface="Arial"/>
              <a:buChar char="▪"/>
              <a:defRPr b="0" i="0">
                <a:solidFill>
                  <a:schemeClr val="lt1"/>
                </a:solidFill>
                <a:latin typeface="Oswald ExtraLight"/>
                <a:ea typeface="Oswald ExtraLight"/>
                <a:cs typeface="Oswald ExtraLight"/>
                <a:sym typeface="Oswald ExtraLight"/>
              </a:defRPr>
            </a:lvl5pPr>
            <a:lvl6pPr marL="2743200" lvl="5" indent="-317500" algn="l">
              <a:lnSpc>
                <a:spcPct val="90000"/>
              </a:lnSpc>
              <a:spcBef>
                <a:spcPts val="1200"/>
              </a:spcBef>
              <a:spcAft>
                <a:spcPts val="0"/>
              </a:spcAft>
              <a:buClr>
                <a:schemeClr val="dk1"/>
              </a:buClr>
              <a:buSzPts val="1400"/>
              <a:buChar char="■"/>
              <a:defRPr/>
            </a:lvl6pPr>
            <a:lvl7pPr marL="3200400" lvl="6" indent="-317500" algn="l">
              <a:lnSpc>
                <a:spcPct val="90000"/>
              </a:lnSpc>
              <a:spcBef>
                <a:spcPts val="1200"/>
              </a:spcBef>
              <a:spcAft>
                <a:spcPts val="0"/>
              </a:spcAft>
              <a:buClr>
                <a:schemeClr val="dk1"/>
              </a:buClr>
              <a:buSzPts val="1400"/>
              <a:buChar char="●"/>
              <a:defRPr/>
            </a:lvl7pPr>
            <a:lvl8pPr marL="3657600" lvl="7" indent="-317500" algn="l">
              <a:lnSpc>
                <a:spcPct val="90000"/>
              </a:lnSpc>
              <a:spcBef>
                <a:spcPts val="1200"/>
              </a:spcBef>
              <a:spcAft>
                <a:spcPts val="0"/>
              </a:spcAft>
              <a:buClr>
                <a:schemeClr val="dk1"/>
              </a:buClr>
              <a:buSzPts val="1400"/>
              <a:buChar char="○"/>
              <a:defRPr/>
            </a:lvl8pPr>
            <a:lvl9pPr marL="4114800" lvl="8" indent="-317500" algn="l">
              <a:lnSpc>
                <a:spcPct val="90000"/>
              </a:lnSpc>
              <a:spcBef>
                <a:spcPts val="1200"/>
              </a:spcBef>
              <a:spcAft>
                <a:spcPts val="1200"/>
              </a:spcAft>
              <a:buClr>
                <a:schemeClr val="dk1"/>
              </a:buClr>
              <a:buSzPts val="14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_5">
  <p:cSld name="Title and Content_5">
    <p:bg>
      <p:bgPr>
        <a:blipFill>
          <a:blip r:embed="rId2">
            <a:alphaModFix/>
          </a:blip>
          <a:stretch>
            <a:fillRect/>
          </a:stretch>
        </a:blipFill>
        <a:effectLst/>
      </p:bgPr>
    </p:bg>
    <p:spTree>
      <p:nvGrpSpPr>
        <p:cNvPr id="1" name="Shape 53"/>
        <p:cNvGrpSpPr/>
        <p:nvPr/>
      </p:nvGrpSpPr>
      <p:grpSpPr>
        <a:xfrm>
          <a:off x="0" y="0"/>
          <a:ext cx="0" cy="0"/>
          <a:chOff x="0" y="0"/>
          <a:chExt cx="0" cy="0"/>
        </a:xfrm>
      </p:grpSpPr>
      <p:sp>
        <p:nvSpPr>
          <p:cNvPr id="54" name="Google Shape;54;p14"/>
          <p:cNvSpPr txBox="1">
            <a:spLocks noGrp="1"/>
          </p:cNvSpPr>
          <p:nvPr>
            <p:ph type="title"/>
          </p:nvPr>
        </p:nvSpPr>
        <p:spPr>
          <a:xfrm>
            <a:off x="628650" y="871209"/>
            <a:ext cx="7886700" cy="5955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rgbClr val="99CC67"/>
              </a:buClr>
              <a:buSzPts val="4500"/>
              <a:buFont typeface="Bebas Neue"/>
              <a:buNone/>
              <a:defRPr sz="4500">
                <a:solidFill>
                  <a:srgbClr val="99CC67"/>
                </a:solidFill>
                <a:latin typeface="Bebas Neue"/>
                <a:ea typeface="Bebas Neue"/>
                <a:cs typeface="Bebas Neue"/>
                <a:sym typeface="Bebas Neu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5" name="Google Shape;55;p14"/>
          <p:cNvSpPr txBox="1">
            <a:spLocks noGrp="1"/>
          </p:cNvSpPr>
          <p:nvPr>
            <p:ph type="body" idx="1"/>
          </p:nvPr>
        </p:nvSpPr>
        <p:spPr>
          <a:xfrm>
            <a:off x="628650" y="1613648"/>
            <a:ext cx="7891500" cy="3265800"/>
          </a:xfrm>
          <a:prstGeom prst="rect">
            <a:avLst/>
          </a:prstGeom>
          <a:noFill/>
          <a:ln>
            <a:noFill/>
          </a:ln>
        </p:spPr>
        <p:txBody>
          <a:bodyPr spcFirstLastPara="1" wrap="square" lIns="68575" tIns="34275" rIns="68575" bIns="34275" anchor="t" anchorCtr="0">
            <a:normAutofit/>
          </a:bodyPr>
          <a:lstStyle>
            <a:lvl1pPr marL="457200" lvl="0" indent="-361950" algn="l">
              <a:lnSpc>
                <a:spcPct val="90000"/>
              </a:lnSpc>
              <a:spcBef>
                <a:spcPts val="800"/>
              </a:spcBef>
              <a:spcAft>
                <a:spcPts val="0"/>
              </a:spcAft>
              <a:buClr>
                <a:schemeClr val="lt1"/>
              </a:buClr>
              <a:buSzPts val="2100"/>
              <a:buFont typeface="Arial"/>
              <a:buChar char="▪"/>
              <a:defRPr b="0" i="0">
                <a:solidFill>
                  <a:schemeClr val="lt1"/>
                </a:solidFill>
                <a:latin typeface="Oswald ExtraLight"/>
                <a:ea typeface="Oswald ExtraLight"/>
                <a:cs typeface="Oswald ExtraLight"/>
                <a:sym typeface="Oswald ExtraLight"/>
              </a:defRPr>
            </a:lvl1pPr>
            <a:lvl2pPr marL="914400" lvl="1" indent="-342900" algn="l">
              <a:lnSpc>
                <a:spcPct val="90000"/>
              </a:lnSpc>
              <a:spcBef>
                <a:spcPts val="1200"/>
              </a:spcBef>
              <a:spcAft>
                <a:spcPts val="0"/>
              </a:spcAft>
              <a:buClr>
                <a:schemeClr val="lt1"/>
              </a:buClr>
              <a:buSzPts val="1800"/>
              <a:buFont typeface="Arial"/>
              <a:buChar char="▪"/>
              <a:defRPr b="0" i="0">
                <a:solidFill>
                  <a:schemeClr val="lt1"/>
                </a:solidFill>
                <a:latin typeface="Oswald ExtraLight"/>
                <a:ea typeface="Oswald ExtraLight"/>
                <a:cs typeface="Oswald ExtraLight"/>
                <a:sym typeface="Oswald ExtraLight"/>
              </a:defRPr>
            </a:lvl2pPr>
            <a:lvl3pPr marL="1371600" lvl="2" indent="-323850" algn="l">
              <a:lnSpc>
                <a:spcPct val="90000"/>
              </a:lnSpc>
              <a:spcBef>
                <a:spcPts val="1200"/>
              </a:spcBef>
              <a:spcAft>
                <a:spcPts val="0"/>
              </a:spcAft>
              <a:buClr>
                <a:schemeClr val="lt1"/>
              </a:buClr>
              <a:buSzPts val="1500"/>
              <a:buFont typeface="Arial"/>
              <a:buChar char="▪"/>
              <a:defRPr b="0" i="0">
                <a:solidFill>
                  <a:schemeClr val="lt1"/>
                </a:solidFill>
                <a:latin typeface="Oswald ExtraLight"/>
                <a:ea typeface="Oswald ExtraLight"/>
                <a:cs typeface="Oswald ExtraLight"/>
                <a:sym typeface="Oswald ExtraLight"/>
              </a:defRPr>
            </a:lvl3pPr>
            <a:lvl4pPr marL="1828800" lvl="3" indent="-317500" algn="l">
              <a:lnSpc>
                <a:spcPct val="90000"/>
              </a:lnSpc>
              <a:spcBef>
                <a:spcPts val="1200"/>
              </a:spcBef>
              <a:spcAft>
                <a:spcPts val="0"/>
              </a:spcAft>
              <a:buClr>
                <a:schemeClr val="lt1"/>
              </a:buClr>
              <a:buSzPts val="1400"/>
              <a:buFont typeface="Arial"/>
              <a:buChar char="▪"/>
              <a:defRPr b="0" i="0">
                <a:solidFill>
                  <a:schemeClr val="lt1"/>
                </a:solidFill>
                <a:latin typeface="Oswald ExtraLight"/>
                <a:ea typeface="Oswald ExtraLight"/>
                <a:cs typeface="Oswald ExtraLight"/>
                <a:sym typeface="Oswald ExtraLight"/>
              </a:defRPr>
            </a:lvl4pPr>
            <a:lvl5pPr marL="2286000" lvl="4" indent="-317500" algn="l">
              <a:lnSpc>
                <a:spcPct val="90000"/>
              </a:lnSpc>
              <a:spcBef>
                <a:spcPts val="1200"/>
              </a:spcBef>
              <a:spcAft>
                <a:spcPts val="0"/>
              </a:spcAft>
              <a:buClr>
                <a:schemeClr val="lt1"/>
              </a:buClr>
              <a:buSzPts val="1400"/>
              <a:buFont typeface="Arial"/>
              <a:buChar char="▪"/>
              <a:defRPr b="0" i="0">
                <a:solidFill>
                  <a:schemeClr val="lt1"/>
                </a:solidFill>
                <a:latin typeface="Oswald ExtraLight"/>
                <a:ea typeface="Oswald ExtraLight"/>
                <a:cs typeface="Oswald ExtraLight"/>
                <a:sym typeface="Oswald ExtraLight"/>
              </a:defRPr>
            </a:lvl5pPr>
            <a:lvl6pPr marL="2743200" lvl="5" indent="-317500" algn="l">
              <a:lnSpc>
                <a:spcPct val="90000"/>
              </a:lnSpc>
              <a:spcBef>
                <a:spcPts val="1200"/>
              </a:spcBef>
              <a:spcAft>
                <a:spcPts val="0"/>
              </a:spcAft>
              <a:buClr>
                <a:schemeClr val="dk1"/>
              </a:buClr>
              <a:buSzPts val="1400"/>
              <a:buChar char="■"/>
              <a:defRPr/>
            </a:lvl6pPr>
            <a:lvl7pPr marL="3200400" lvl="6" indent="-317500" algn="l">
              <a:lnSpc>
                <a:spcPct val="90000"/>
              </a:lnSpc>
              <a:spcBef>
                <a:spcPts val="1200"/>
              </a:spcBef>
              <a:spcAft>
                <a:spcPts val="0"/>
              </a:spcAft>
              <a:buClr>
                <a:schemeClr val="dk1"/>
              </a:buClr>
              <a:buSzPts val="1400"/>
              <a:buChar char="●"/>
              <a:defRPr/>
            </a:lvl7pPr>
            <a:lvl8pPr marL="3657600" lvl="7" indent="-317500" algn="l">
              <a:lnSpc>
                <a:spcPct val="90000"/>
              </a:lnSpc>
              <a:spcBef>
                <a:spcPts val="1200"/>
              </a:spcBef>
              <a:spcAft>
                <a:spcPts val="0"/>
              </a:spcAft>
              <a:buClr>
                <a:schemeClr val="dk1"/>
              </a:buClr>
              <a:buSzPts val="1400"/>
              <a:buChar char="○"/>
              <a:defRPr/>
            </a:lvl8pPr>
            <a:lvl9pPr marL="4114800" lvl="8" indent="-317500" algn="l">
              <a:lnSpc>
                <a:spcPct val="90000"/>
              </a:lnSpc>
              <a:spcBef>
                <a:spcPts val="1200"/>
              </a:spcBef>
              <a:spcAft>
                <a:spcPts val="1200"/>
              </a:spcAft>
              <a:buClr>
                <a:schemeClr val="dk1"/>
              </a:buClr>
              <a:buSzPts val="14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_8">
  <p:cSld name="Title and Content_8">
    <p:bg>
      <p:bgPr>
        <a:blipFill>
          <a:blip r:embed="rId2">
            <a:alphaModFix/>
          </a:blip>
          <a:stretch>
            <a:fillRect/>
          </a:stretch>
        </a:blipFill>
        <a:effectLst/>
      </p:bgPr>
    </p:bg>
    <p:spTree>
      <p:nvGrpSpPr>
        <p:cNvPr id="1" name="Shape 56"/>
        <p:cNvGrpSpPr/>
        <p:nvPr/>
      </p:nvGrpSpPr>
      <p:grpSpPr>
        <a:xfrm>
          <a:off x="0" y="0"/>
          <a:ext cx="0" cy="0"/>
          <a:chOff x="0" y="0"/>
          <a:chExt cx="0" cy="0"/>
        </a:xfrm>
      </p:grpSpPr>
      <p:sp>
        <p:nvSpPr>
          <p:cNvPr id="57" name="Google Shape;57;p15"/>
          <p:cNvSpPr txBox="1">
            <a:spLocks noGrp="1"/>
          </p:cNvSpPr>
          <p:nvPr>
            <p:ph type="title"/>
          </p:nvPr>
        </p:nvSpPr>
        <p:spPr>
          <a:xfrm>
            <a:off x="2037230" y="503304"/>
            <a:ext cx="6847800" cy="7470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3300"/>
              <a:buFont typeface="Bebas Neue"/>
              <a:buNone/>
              <a:defRPr>
                <a:solidFill>
                  <a:schemeClr val="dk1"/>
                </a:solidFill>
                <a:latin typeface="Bebas Neue"/>
                <a:ea typeface="Bebas Neue"/>
                <a:cs typeface="Bebas Neue"/>
                <a:sym typeface="Bebas Neu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8" name="Google Shape;58;p15"/>
          <p:cNvSpPr txBox="1">
            <a:spLocks noGrp="1"/>
          </p:cNvSpPr>
          <p:nvPr>
            <p:ph type="body" idx="1"/>
          </p:nvPr>
        </p:nvSpPr>
        <p:spPr>
          <a:xfrm>
            <a:off x="2037230" y="1369218"/>
            <a:ext cx="6847800" cy="3572700"/>
          </a:xfrm>
          <a:prstGeom prst="rect">
            <a:avLst/>
          </a:prstGeom>
          <a:noFill/>
          <a:ln>
            <a:noFill/>
          </a:ln>
        </p:spPr>
        <p:txBody>
          <a:bodyPr spcFirstLastPara="1" wrap="square" lIns="68575" tIns="34275" rIns="68575" bIns="34275" anchor="t" anchorCtr="0">
            <a:normAutofit/>
          </a:bodyPr>
          <a:lstStyle>
            <a:lvl1pPr marL="457200" lvl="0" indent="-361950" algn="l">
              <a:lnSpc>
                <a:spcPct val="90000"/>
              </a:lnSpc>
              <a:spcBef>
                <a:spcPts val="800"/>
              </a:spcBef>
              <a:spcAft>
                <a:spcPts val="0"/>
              </a:spcAft>
              <a:buClr>
                <a:schemeClr val="dk1"/>
              </a:buClr>
              <a:buSzPts val="2100"/>
              <a:buFont typeface="Arial"/>
              <a:buChar char="▪"/>
              <a:defRPr b="0" i="0">
                <a:solidFill>
                  <a:schemeClr val="dk1"/>
                </a:solidFill>
                <a:latin typeface="Oswald ExtraLight"/>
                <a:ea typeface="Oswald ExtraLight"/>
                <a:cs typeface="Oswald ExtraLight"/>
                <a:sym typeface="Oswald ExtraLight"/>
              </a:defRPr>
            </a:lvl1pPr>
            <a:lvl2pPr marL="914400" lvl="1" indent="-342900" algn="l">
              <a:lnSpc>
                <a:spcPct val="90000"/>
              </a:lnSpc>
              <a:spcBef>
                <a:spcPts val="1200"/>
              </a:spcBef>
              <a:spcAft>
                <a:spcPts val="0"/>
              </a:spcAft>
              <a:buClr>
                <a:schemeClr val="dk1"/>
              </a:buClr>
              <a:buSzPts val="1800"/>
              <a:buFont typeface="Arial"/>
              <a:buChar char="▪"/>
              <a:defRPr b="0" i="0">
                <a:solidFill>
                  <a:schemeClr val="dk1"/>
                </a:solidFill>
                <a:latin typeface="Oswald ExtraLight"/>
                <a:ea typeface="Oswald ExtraLight"/>
                <a:cs typeface="Oswald ExtraLight"/>
                <a:sym typeface="Oswald ExtraLight"/>
              </a:defRPr>
            </a:lvl2pPr>
            <a:lvl3pPr marL="1371600" lvl="2" indent="-323850" algn="l">
              <a:lnSpc>
                <a:spcPct val="90000"/>
              </a:lnSpc>
              <a:spcBef>
                <a:spcPts val="1200"/>
              </a:spcBef>
              <a:spcAft>
                <a:spcPts val="0"/>
              </a:spcAft>
              <a:buClr>
                <a:schemeClr val="dk1"/>
              </a:buClr>
              <a:buSzPts val="1500"/>
              <a:buFont typeface="Arial"/>
              <a:buChar char="▪"/>
              <a:defRPr b="0" i="0">
                <a:solidFill>
                  <a:schemeClr val="dk1"/>
                </a:solidFill>
                <a:latin typeface="Oswald ExtraLight"/>
                <a:ea typeface="Oswald ExtraLight"/>
                <a:cs typeface="Oswald ExtraLight"/>
                <a:sym typeface="Oswald ExtraLight"/>
              </a:defRPr>
            </a:lvl3pPr>
            <a:lvl4pPr marL="1828800" lvl="3" indent="-317500" algn="l">
              <a:lnSpc>
                <a:spcPct val="90000"/>
              </a:lnSpc>
              <a:spcBef>
                <a:spcPts val="1200"/>
              </a:spcBef>
              <a:spcAft>
                <a:spcPts val="0"/>
              </a:spcAft>
              <a:buClr>
                <a:schemeClr val="dk1"/>
              </a:buClr>
              <a:buSzPts val="1400"/>
              <a:buFont typeface="Arial"/>
              <a:buChar char="▪"/>
              <a:defRPr b="0" i="0">
                <a:solidFill>
                  <a:schemeClr val="dk1"/>
                </a:solidFill>
                <a:latin typeface="Oswald ExtraLight"/>
                <a:ea typeface="Oswald ExtraLight"/>
                <a:cs typeface="Oswald ExtraLight"/>
                <a:sym typeface="Oswald ExtraLight"/>
              </a:defRPr>
            </a:lvl4pPr>
            <a:lvl5pPr marL="2286000" lvl="4" indent="-317500" algn="l">
              <a:lnSpc>
                <a:spcPct val="90000"/>
              </a:lnSpc>
              <a:spcBef>
                <a:spcPts val="1200"/>
              </a:spcBef>
              <a:spcAft>
                <a:spcPts val="0"/>
              </a:spcAft>
              <a:buClr>
                <a:schemeClr val="dk1"/>
              </a:buClr>
              <a:buSzPts val="1400"/>
              <a:buFont typeface="Arial"/>
              <a:buChar char="▪"/>
              <a:defRPr b="0" i="0">
                <a:solidFill>
                  <a:schemeClr val="dk1"/>
                </a:solidFill>
                <a:latin typeface="Oswald ExtraLight"/>
                <a:ea typeface="Oswald ExtraLight"/>
                <a:cs typeface="Oswald ExtraLight"/>
                <a:sym typeface="Oswald ExtraLight"/>
              </a:defRPr>
            </a:lvl5pPr>
            <a:lvl6pPr marL="2743200" lvl="5" indent="-317500" algn="l">
              <a:lnSpc>
                <a:spcPct val="90000"/>
              </a:lnSpc>
              <a:spcBef>
                <a:spcPts val="1200"/>
              </a:spcBef>
              <a:spcAft>
                <a:spcPts val="0"/>
              </a:spcAft>
              <a:buClr>
                <a:schemeClr val="dk1"/>
              </a:buClr>
              <a:buSzPts val="1400"/>
              <a:buChar char="■"/>
              <a:defRPr/>
            </a:lvl6pPr>
            <a:lvl7pPr marL="3200400" lvl="6" indent="-317500" algn="l">
              <a:lnSpc>
                <a:spcPct val="90000"/>
              </a:lnSpc>
              <a:spcBef>
                <a:spcPts val="1200"/>
              </a:spcBef>
              <a:spcAft>
                <a:spcPts val="0"/>
              </a:spcAft>
              <a:buClr>
                <a:schemeClr val="dk1"/>
              </a:buClr>
              <a:buSzPts val="1400"/>
              <a:buChar char="●"/>
              <a:defRPr/>
            </a:lvl7pPr>
            <a:lvl8pPr marL="3657600" lvl="7" indent="-317500" algn="l">
              <a:lnSpc>
                <a:spcPct val="90000"/>
              </a:lnSpc>
              <a:spcBef>
                <a:spcPts val="1200"/>
              </a:spcBef>
              <a:spcAft>
                <a:spcPts val="0"/>
              </a:spcAft>
              <a:buClr>
                <a:schemeClr val="dk1"/>
              </a:buClr>
              <a:buSzPts val="1400"/>
              <a:buChar char="○"/>
              <a:defRPr/>
            </a:lvl8pPr>
            <a:lvl9pPr marL="4114800" lvl="8" indent="-317500" algn="l">
              <a:lnSpc>
                <a:spcPct val="90000"/>
              </a:lnSpc>
              <a:spcBef>
                <a:spcPts val="1200"/>
              </a:spcBef>
              <a:spcAft>
                <a:spcPts val="1200"/>
              </a:spcAft>
              <a:buClr>
                <a:schemeClr val="dk1"/>
              </a:buClr>
              <a:buSzPts val="14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0"/>
              </a:spcBef>
              <a:spcAft>
                <a:spcPts val="0"/>
              </a:spcAft>
              <a:buClr>
                <a:schemeClr val="lt2"/>
              </a:buClr>
              <a:buSzPts val="1400"/>
              <a:buChar char="○"/>
              <a:defRPr>
                <a:solidFill>
                  <a:schemeClr val="lt2"/>
                </a:solidFill>
              </a:defRPr>
            </a:lvl2pPr>
            <a:lvl3pPr marL="1371600" lvl="2" indent="-317500">
              <a:lnSpc>
                <a:spcPct val="115000"/>
              </a:lnSpc>
              <a:spcBef>
                <a:spcPts val="0"/>
              </a:spcBef>
              <a:spcAft>
                <a:spcPts val="0"/>
              </a:spcAft>
              <a:buClr>
                <a:schemeClr val="lt2"/>
              </a:buClr>
              <a:buSzPts val="1400"/>
              <a:buChar char="■"/>
              <a:defRPr>
                <a:solidFill>
                  <a:schemeClr val="lt2"/>
                </a:solidFill>
              </a:defRPr>
            </a:lvl3pPr>
            <a:lvl4pPr marL="1828800" lvl="3" indent="-317500">
              <a:lnSpc>
                <a:spcPct val="115000"/>
              </a:lnSpc>
              <a:spcBef>
                <a:spcPts val="0"/>
              </a:spcBef>
              <a:spcAft>
                <a:spcPts val="0"/>
              </a:spcAft>
              <a:buClr>
                <a:schemeClr val="lt2"/>
              </a:buClr>
              <a:buSzPts val="1400"/>
              <a:buChar char="●"/>
              <a:defRPr>
                <a:solidFill>
                  <a:schemeClr val="lt2"/>
                </a:solidFill>
              </a:defRPr>
            </a:lvl4pPr>
            <a:lvl5pPr marL="2286000" lvl="4" indent="-317500">
              <a:lnSpc>
                <a:spcPct val="115000"/>
              </a:lnSpc>
              <a:spcBef>
                <a:spcPts val="0"/>
              </a:spcBef>
              <a:spcAft>
                <a:spcPts val="0"/>
              </a:spcAft>
              <a:buClr>
                <a:schemeClr val="lt2"/>
              </a:buClr>
              <a:buSzPts val="1400"/>
              <a:buChar char="○"/>
              <a:defRPr>
                <a:solidFill>
                  <a:schemeClr val="lt2"/>
                </a:solidFill>
              </a:defRPr>
            </a:lvl5pPr>
            <a:lvl6pPr marL="2743200" lvl="5" indent="-317500">
              <a:lnSpc>
                <a:spcPct val="115000"/>
              </a:lnSpc>
              <a:spcBef>
                <a:spcPts val="0"/>
              </a:spcBef>
              <a:spcAft>
                <a:spcPts val="0"/>
              </a:spcAft>
              <a:buClr>
                <a:schemeClr val="lt2"/>
              </a:buClr>
              <a:buSzPts val="1400"/>
              <a:buChar char="■"/>
              <a:defRPr>
                <a:solidFill>
                  <a:schemeClr val="lt2"/>
                </a:solidFill>
              </a:defRPr>
            </a:lvl6pPr>
            <a:lvl7pPr marL="3200400" lvl="6" indent="-317500">
              <a:lnSpc>
                <a:spcPct val="115000"/>
              </a:lnSpc>
              <a:spcBef>
                <a:spcPts val="0"/>
              </a:spcBef>
              <a:spcAft>
                <a:spcPts val="0"/>
              </a:spcAft>
              <a:buClr>
                <a:schemeClr val="lt2"/>
              </a:buClr>
              <a:buSzPts val="1400"/>
              <a:buChar char="●"/>
              <a:defRPr>
                <a:solidFill>
                  <a:schemeClr val="lt2"/>
                </a:solidFill>
              </a:defRPr>
            </a:lvl7pPr>
            <a:lvl8pPr marL="3657600" lvl="7" indent="-317500">
              <a:lnSpc>
                <a:spcPct val="115000"/>
              </a:lnSpc>
              <a:spcBef>
                <a:spcPts val="0"/>
              </a:spcBef>
              <a:spcAft>
                <a:spcPts val="0"/>
              </a:spcAft>
              <a:buClr>
                <a:schemeClr val="lt2"/>
              </a:buClr>
              <a:buSzPts val="1400"/>
              <a:buChar char="○"/>
              <a:defRPr>
                <a:solidFill>
                  <a:schemeClr val="lt2"/>
                </a:solidFill>
              </a:defRPr>
            </a:lvl8pPr>
            <a:lvl9pPr marL="4114800" lvl="8" indent="-31750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video" Target="https://www.youtube.com/embed/5clOYWsNhhk?start=1&amp;feature=oembed" TargetMode="Externa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video" Target="https://www.youtube.com/embed/YB9tYRchAh8?feature=oembed" TargetMode="Externa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6"/>
          <p:cNvPicPr preferRelativeResize="0"/>
          <p:nvPr/>
        </p:nvPicPr>
        <p:blipFill rotWithShape="1">
          <a:blip r:embed="rId3">
            <a:alphaModFix amt="30000"/>
          </a:blip>
          <a:srcRect/>
          <a:stretch/>
        </p:blipFill>
        <p:spPr>
          <a:xfrm>
            <a:off x="2213363" y="216075"/>
            <a:ext cx="4717275" cy="4717275"/>
          </a:xfrm>
          <a:prstGeom prst="rect">
            <a:avLst/>
          </a:prstGeom>
          <a:noFill/>
          <a:ln>
            <a:noFill/>
          </a:ln>
        </p:spPr>
      </p:pic>
      <p:sp>
        <p:nvSpPr>
          <p:cNvPr id="64" name="Google Shape;64;p16"/>
          <p:cNvSpPr txBox="1">
            <a:spLocks noGrp="1"/>
          </p:cNvSpPr>
          <p:nvPr>
            <p:ph type="body" idx="1"/>
          </p:nvPr>
        </p:nvSpPr>
        <p:spPr>
          <a:xfrm>
            <a:off x="235650" y="3039775"/>
            <a:ext cx="8672700" cy="1265100"/>
          </a:xfrm>
          <a:prstGeom prst="rect">
            <a:avLst/>
          </a:prstGeom>
        </p:spPr>
        <p:txBody>
          <a:bodyPr spcFirstLastPara="1" wrap="square" lIns="68575" tIns="34275" rIns="68575" bIns="34275" anchor="t" anchorCtr="0">
            <a:noAutofit/>
          </a:bodyPr>
          <a:lstStyle/>
          <a:p>
            <a:pPr marL="0" lvl="0" indent="0" algn="ctr" rtl="0">
              <a:lnSpc>
                <a:spcPct val="100000"/>
              </a:lnSpc>
              <a:spcBef>
                <a:spcPts val="0"/>
              </a:spcBef>
              <a:spcAft>
                <a:spcPts val="1200"/>
              </a:spcAft>
              <a:buNone/>
            </a:pPr>
            <a:r>
              <a:rPr lang="en" sz="3800">
                <a:solidFill>
                  <a:schemeClr val="dk1"/>
                </a:solidFill>
                <a:latin typeface="Arial"/>
                <a:ea typeface="Arial"/>
                <a:cs typeface="Arial"/>
                <a:sym typeface="Arial"/>
              </a:rPr>
              <a:t>What kinds of new technologies could be created in the future of agriculture?</a:t>
            </a:r>
            <a:endParaRPr sz="3800">
              <a:solidFill>
                <a:schemeClr val="dk1"/>
              </a:solidFill>
              <a:latin typeface="Arial"/>
              <a:ea typeface="Arial"/>
              <a:cs typeface="Arial"/>
              <a:sym typeface="Arial"/>
            </a:endParaRPr>
          </a:p>
        </p:txBody>
      </p:sp>
      <p:pic>
        <p:nvPicPr>
          <p:cNvPr id="65" name="Google Shape;65;p16"/>
          <p:cNvPicPr preferRelativeResize="0"/>
          <p:nvPr/>
        </p:nvPicPr>
        <p:blipFill>
          <a:blip r:embed="rId4">
            <a:alphaModFix/>
          </a:blip>
          <a:stretch>
            <a:fillRect/>
          </a:stretch>
        </p:blipFill>
        <p:spPr>
          <a:xfrm>
            <a:off x="2409663" y="1789075"/>
            <a:ext cx="4324675" cy="769950"/>
          </a:xfrm>
          <a:prstGeom prst="rect">
            <a:avLst/>
          </a:prstGeom>
          <a:noFill/>
          <a:ln>
            <a:noFill/>
          </a:ln>
        </p:spPr>
      </p:pic>
      <p:sp>
        <p:nvSpPr>
          <p:cNvPr id="66" name="Google Shape;66;p16"/>
          <p:cNvSpPr txBox="1">
            <a:spLocks noGrp="1"/>
          </p:cNvSpPr>
          <p:nvPr>
            <p:ph type="title"/>
          </p:nvPr>
        </p:nvSpPr>
        <p:spPr>
          <a:xfrm>
            <a:off x="2270325" y="560575"/>
            <a:ext cx="5871300" cy="5955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rgbClr val="000000"/>
              </a:buClr>
              <a:buSzPts val="990"/>
              <a:buFont typeface="Arial"/>
              <a:buNone/>
            </a:pPr>
            <a:r>
              <a:rPr lang="en" sz="4800">
                <a:solidFill>
                  <a:srgbClr val="99CC67"/>
                </a:solidFill>
              </a:rPr>
              <a:t>Drones in Agriculture</a:t>
            </a:r>
            <a:endParaRPr sz="4800">
              <a:solidFill>
                <a:srgbClr val="99CC67"/>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7"/>
          <p:cNvSpPr txBox="1">
            <a:spLocks noGrp="1"/>
          </p:cNvSpPr>
          <p:nvPr>
            <p:ph type="title"/>
          </p:nvPr>
        </p:nvSpPr>
        <p:spPr>
          <a:xfrm>
            <a:off x="311700" y="230259"/>
            <a:ext cx="7886700" cy="5955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None/>
            </a:pPr>
            <a:r>
              <a:rPr lang="en" sz="4050"/>
              <a:t>History of Precision Agriculture</a:t>
            </a:r>
            <a:endParaRPr sz="4050"/>
          </a:p>
        </p:txBody>
      </p:sp>
      <p:sp>
        <p:nvSpPr>
          <p:cNvPr id="72" name="Google Shape;72;p17"/>
          <p:cNvSpPr txBox="1">
            <a:spLocks noGrp="1"/>
          </p:cNvSpPr>
          <p:nvPr>
            <p:ph type="body" idx="1"/>
          </p:nvPr>
        </p:nvSpPr>
        <p:spPr>
          <a:xfrm>
            <a:off x="311700" y="1056925"/>
            <a:ext cx="5775000" cy="2554800"/>
          </a:xfrm>
          <a:prstGeom prst="rect">
            <a:avLst/>
          </a:prstGeom>
        </p:spPr>
        <p:txBody>
          <a:bodyPr spcFirstLastPara="1" wrap="square" lIns="68575" tIns="34275" rIns="68575" bIns="34275" anchor="t" anchorCtr="0">
            <a:normAutofit lnSpcReduction="10000"/>
          </a:bodyPr>
          <a:lstStyle/>
          <a:p>
            <a:pPr marL="0" lvl="0" indent="0" algn="l" rtl="0">
              <a:lnSpc>
                <a:spcPct val="100000"/>
              </a:lnSpc>
              <a:spcBef>
                <a:spcPts val="0"/>
              </a:spcBef>
              <a:spcAft>
                <a:spcPts val="0"/>
              </a:spcAft>
              <a:buNone/>
            </a:pPr>
            <a:r>
              <a:rPr lang="en">
                <a:solidFill>
                  <a:schemeClr val="dk1"/>
                </a:solidFill>
                <a:latin typeface="Arial"/>
                <a:ea typeface="Arial"/>
                <a:cs typeface="Arial"/>
                <a:sym typeface="Arial"/>
              </a:rPr>
              <a:t>Precision agriculture is a farming management system that uses technology to collect and interpret data, which can make farming more efficient and sustainable.</a:t>
            </a:r>
            <a:endParaRPr>
              <a:solidFill>
                <a:schemeClr val="dk1"/>
              </a:solidFill>
              <a:latin typeface="Arial"/>
              <a:ea typeface="Arial"/>
              <a:cs typeface="Arial"/>
              <a:sym typeface="Arial"/>
            </a:endParaRPr>
          </a:p>
          <a:p>
            <a:pPr marL="0" lvl="0" indent="0" algn="l" rtl="0">
              <a:lnSpc>
                <a:spcPct val="100000"/>
              </a:lnSpc>
              <a:spcBef>
                <a:spcPts val="1200"/>
              </a:spcBef>
              <a:spcAft>
                <a:spcPts val="1200"/>
              </a:spcAft>
              <a:buNone/>
            </a:pPr>
            <a:r>
              <a:rPr lang="en">
                <a:solidFill>
                  <a:schemeClr val="dk1"/>
                </a:solidFill>
                <a:latin typeface="Arial"/>
                <a:ea typeface="Arial"/>
                <a:cs typeface="Arial"/>
                <a:sym typeface="Arial"/>
              </a:rPr>
              <a:t>According to Michigan State University AgBioResearch, precision agriculture “originated in the 1990s when farmers started using GPS, geographic information systems (GIS), yield monitors and other software to collect field data.”</a:t>
            </a:r>
            <a:endParaRPr sz="2000">
              <a:solidFill>
                <a:schemeClr val="dk1"/>
              </a:solidFill>
              <a:latin typeface="Arial"/>
              <a:ea typeface="Arial"/>
              <a:cs typeface="Arial"/>
              <a:sym typeface="Arial"/>
            </a:endParaRPr>
          </a:p>
        </p:txBody>
      </p:sp>
      <p:sp>
        <p:nvSpPr>
          <p:cNvPr id="73" name="Google Shape;73;p17"/>
          <p:cNvSpPr txBox="1">
            <a:spLocks noGrp="1"/>
          </p:cNvSpPr>
          <p:nvPr>
            <p:ph type="body" idx="1"/>
          </p:nvPr>
        </p:nvSpPr>
        <p:spPr>
          <a:xfrm>
            <a:off x="311700" y="3556875"/>
            <a:ext cx="8832300" cy="1448700"/>
          </a:xfrm>
          <a:prstGeom prst="rect">
            <a:avLst/>
          </a:prstGeom>
        </p:spPr>
        <p:txBody>
          <a:bodyPr spcFirstLastPara="1" wrap="square" lIns="68575" tIns="34275" rIns="68575" bIns="34275" anchor="t" anchorCtr="0">
            <a:normAutofit fontScale="92500"/>
          </a:bodyPr>
          <a:lstStyle/>
          <a:p>
            <a:pPr marL="0" lvl="0" indent="0" algn="l" rtl="0">
              <a:lnSpc>
                <a:spcPct val="100000"/>
              </a:lnSpc>
              <a:spcBef>
                <a:spcPts val="0"/>
              </a:spcBef>
              <a:spcAft>
                <a:spcPts val="1200"/>
              </a:spcAft>
              <a:buNone/>
            </a:pPr>
            <a:r>
              <a:rPr lang="en">
                <a:solidFill>
                  <a:schemeClr val="dk1"/>
                </a:solidFill>
                <a:latin typeface="Arial"/>
                <a:ea typeface="Arial"/>
                <a:cs typeface="Arial"/>
                <a:sym typeface="Arial"/>
              </a:rPr>
              <a:t>Agricultural researcher Dr. Amanda Ashworth says that an example of precision agriculture is “tractor guidance . . . that uses GPS and can result in accuracy within one centimeter when planting, spraying herbicide, or applying fertilizer. This improved precision during field activities can result in fewer overlaps and gaps and overall improved efficiencies.”</a:t>
            </a:r>
            <a:endParaRPr sz="2100">
              <a:solidFill>
                <a:schemeClr val="dk1"/>
              </a:solidFill>
              <a:latin typeface="Arial"/>
              <a:ea typeface="Arial"/>
              <a:cs typeface="Arial"/>
              <a:sym typeface="Arial"/>
            </a:endParaRPr>
          </a:p>
        </p:txBody>
      </p:sp>
      <p:pic>
        <p:nvPicPr>
          <p:cNvPr id="74" name="Google Shape;74;p17"/>
          <p:cNvPicPr preferRelativeResize="0"/>
          <p:nvPr/>
        </p:nvPicPr>
        <p:blipFill>
          <a:blip r:embed="rId3">
            <a:alphaModFix/>
          </a:blip>
          <a:stretch>
            <a:fillRect/>
          </a:stretch>
        </p:blipFill>
        <p:spPr>
          <a:xfrm>
            <a:off x="6267873" y="853175"/>
            <a:ext cx="2736702" cy="267626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a:off x="311700" y="230259"/>
            <a:ext cx="7886700" cy="595500"/>
          </a:xfrm>
          <a:prstGeom prst="rect">
            <a:avLst/>
          </a:prstGeom>
          <a:noFill/>
          <a:ln>
            <a:noFill/>
          </a:ln>
        </p:spPr>
        <p:txBody>
          <a:bodyPr spcFirstLastPara="1" wrap="square" lIns="68575" tIns="34275" rIns="68575" bIns="34275" anchor="t" anchorCtr="0">
            <a:normAutofit fontScale="90000"/>
          </a:bodyPr>
          <a:lstStyle/>
          <a:p>
            <a:pPr marL="0" lvl="0" indent="0" algn="l" rtl="0">
              <a:lnSpc>
                <a:spcPct val="90000"/>
              </a:lnSpc>
              <a:spcBef>
                <a:spcPts val="0"/>
              </a:spcBef>
              <a:spcAft>
                <a:spcPts val="0"/>
              </a:spcAft>
              <a:buClr>
                <a:srgbClr val="99CC67"/>
              </a:buClr>
              <a:buSzPct val="100000"/>
              <a:buFont typeface="Bebas Neue"/>
              <a:buNone/>
            </a:pPr>
            <a:r>
              <a:rPr lang="en"/>
              <a:t>Why Use Precision Agriculture?</a:t>
            </a:r>
            <a:endParaRPr/>
          </a:p>
        </p:txBody>
      </p:sp>
      <p:pic>
        <p:nvPicPr>
          <p:cNvPr id="2" name="Online Media 1" title="Farmers in the Netherlands are growing more food using less resources | Pioneers for Our Planet">
            <a:hlinkClick r:id="" action="ppaction://media"/>
            <a:extLst>
              <a:ext uri="{FF2B5EF4-FFF2-40B4-BE49-F238E27FC236}">
                <a16:creationId xmlns:a16="http://schemas.microsoft.com/office/drawing/2014/main" id="{DBCDA98C-C39C-6A9D-FF65-F6DEF93E894C}"/>
              </a:ext>
            </a:extLst>
          </p:cNvPr>
          <p:cNvPicPr>
            <a:picLocks noRot="1" noChangeAspect="1"/>
          </p:cNvPicPr>
          <p:nvPr>
            <a:videoFile r:link="rId1"/>
          </p:nvPr>
        </p:nvPicPr>
        <p:blipFill>
          <a:blip r:embed="rId4"/>
          <a:stretch>
            <a:fillRect/>
          </a:stretch>
        </p:blipFill>
        <p:spPr>
          <a:xfrm>
            <a:off x="846859" y="825759"/>
            <a:ext cx="7450282" cy="420940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9"/>
          <p:cNvSpPr txBox="1">
            <a:spLocks noGrp="1"/>
          </p:cNvSpPr>
          <p:nvPr>
            <p:ph type="title"/>
          </p:nvPr>
        </p:nvSpPr>
        <p:spPr>
          <a:xfrm>
            <a:off x="2037225" y="503300"/>
            <a:ext cx="7057800" cy="7470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2970"/>
              <a:buFont typeface="Bebas Neue"/>
              <a:buNone/>
            </a:pPr>
            <a:r>
              <a:rPr lang="en" sz="3600">
                <a:solidFill>
                  <a:srgbClr val="000000"/>
                </a:solidFill>
              </a:rPr>
              <a:t>Group Discussion Questions on Agriculture</a:t>
            </a:r>
            <a:endParaRPr sz="3600">
              <a:solidFill>
                <a:srgbClr val="000000"/>
              </a:solidFill>
            </a:endParaRPr>
          </a:p>
        </p:txBody>
      </p:sp>
      <p:sp>
        <p:nvSpPr>
          <p:cNvPr id="86" name="Google Shape;86;p19"/>
          <p:cNvSpPr txBox="1">
            <a:spLocks noGrp="1"/>
          </p:cNvSpPr>
          <p:nvPr>
            <p:ph type="body" idx="1"/>
          </p:nvPr>
        </p:nvSpPr>
        <p:spPr>
          <a:xfrm>
            <a:off x="2037225" y="1369225"/>
            <a:ext cx="7106700" cy="3774300"/>
          </a:xfrm>
          <a:prstGeom prst="rect">
            <a:avLst/>
          </a:prstGeom>
          <a:noFill/>
          <a:ln>
            <a:noFill/>
          </a:ln>
        </p:spPr>
        <p:txBody>
          <a:bodyPr spcFirstLastPara="1" wrap="square" lIns="68575" tIns="34275" rIns="68575" bIns="34275" anchor="t" anchorCtr="0">
            <a:normAutofit/>
          </a:bodyPr>
          <a:lstStyle/>
          <a:p>
            <a:pPr marL="0" lvl="0" indent="0" algn="l" rtl="0">
              <a:lnSpc>
                <a:spcPct val="100000"/>
              </a:lnSpc>
              <a:spcBef>
                <a:spcPts val="0"/>
              </a:spcBef>
              <a:spcAft>
                <a:spcPts val="0"/>
              </a:spcAft>
              <a:buNone/>
            </a:pPr>
            <a:r>
              <a:rPr lang="en" sz="2400">
                <a:solidFill>
                  <a:srgbClr val="000000"/>
                </a:solidFill>
                <a:latin typeface="Arial"/>
                <a:ea typeface="Arial"/>
                <a:cs typeface="Arial"/>
                <a:sym typeface="Arial"/>
              </a:rPr>
              <a:t>So far, drones have mostly been used in agriculture for monitoring, crop spraying, and data collection.</a:t>
            </a:r>
            <a:endParaRPr sz="2400">
              <a:solidFill>
                <a:srgbClr val="000000"/>
              </a:solidFill>
              <a:latin typeface="Arial"/>
              <a:ea typeface="Arial"/>
              <a:cs typeface="Arial"/>
              <a:sym typeface="Arial"/>
            </a:endParaRPr>
          </a:p>
          <a:p>
            <a:pPr marL="457200" lvl="0" indent="-381000" algn="l" rtl="0">
              <a:lnSpc>
                <a:spcPct val="100000"/>
              </a:lnSpc>
              <a:spcBef>
                <a:spcPts val="1200"/>
              </a:spcBef>
              <a:spcAft>
                <a:spcPts val="0"/>
              </a:spcAft>
              <a:buClr>
                <a:srgbClr val="000000"/>
              </a:buClr>
              <a:buSzPts val="2400"/>
              <a:buFont typeface="Arial"/>
              <a:buAutoNum type="arabicPeriod"/>
            </a:pPr>
            <a:r>
              <a:rPr lang="en" sz="2400">
                <a:solidFill>
                  <a:srgbClr val="000000"/>
                </a:solidFill>
                <a:latin typeface="Arial"/>
                <a:ea typeface="Arial"/>
                <a:cs typeface="Arial"/>
                <a:sym typeface="Arial"/>
              </a:rPr>
              <a:t>What are some other scenarios where drones could potentially be used in agriculture?</a:t>
            </a:r>
            <a:endParaRPr sz="2400">
              <a:solidFill>
                <a:srgbClr val="000000"/>
              </a:solidFill>
              <a:latin typeface="Arial"/>
              <a:ea typeface="Arial"/>
              <a:cs typeface="Arial"/>
              <a:sym typeface="Arial"/>
            </a:endParaRPr>
          </a:p>
          <a:p>
            <a:pPr marL="457200" lvl="0" indent="-381000" algn="l" rtl="0">
              <a:lnSpc>
                <a:spcPct val="100000"/>
              </a:lnSpc>
              <a:spcBef>
                <a:spcPts val="1000"/>
              </a:spcBef>
              <a:spcAft>
                <a:spcPts val="0"/>
              </a:spcAft>
              <a:buClr>
                <a:srgbClr val="000000"/>
              </a:buClr>
              <a:buSzPts val="2400"/>
              <a:buFont typeface="Arial"/>
              <a:buAutoNum type="arabicPeriod"/>
            </a:pPr>
            <a:r>
              <a:rPr lang="en" sz="2400">
                <a:solidFill>
                  <a:srgbClr val="000000"/>
                </a:solidFill>
                <a:latin typeface="Arial"/>
                <a:ea typeface="Arial"/>
                <a:cs typeface="Arial"/>
                <a:sym typeface="Arial"/>
              </a:rPr>
              <a:t>What kinds of technologies for drones could be useful in these other scenarios?</a:t>
            </a:r>
            <a:endParaRPr sz="2400">
              <a:solidFill>
                <a:srgbClr val="000000"/>
              </a:solidFill>
              <a:latin typeface="Arial"/>
              <a:ea typeface="Arial"/>
              <a:cs typeface="Arial"/>
              <a:sym typeface="Arial"/>
            </a:endParaRPr>
          </a:p>
          <a:p>
            <a:pPr marL="457200" lvl="0" indent="-381000" algn="l" rtl="0">
              <a:lnSpc>
                <a:spcPct val="100000"/>
              </a:lnSpc>
              <a:spcBef>
                <a:spcPts val="1000"/>
              </a:spcBef>
              <a:spcAft>
                <a:spcPts val="0"/>
              </a:spcAft>
              <a:buClr>
                <a:srgbClr val="000000"/>
              </a:buClr>
              <a:buSzPts val="2400"/>
              <a:buFont typeface="Arial"/>
              <a:buAutoNum type="arabicPeriod"/>
            </a:pPr>
            <a:r>
              <a:rPr lang="en" sz="2400">
                <a:solidFill>
                  <a:srgbClr val="000000"/>
                </a:solidFill>
                <a:latin typeface="Arial"/>
                <a:ea typeface="Arial"/>
                <a:cs typeface="Arial"/>
                <a:sym typeface="Arial"/>
              </a:rPr>
              <a:t>What could be some possible obstacles and challenges in using drones for agriculture in these other scenarios?</a:t>
            </a:r>
            <a:endParaRPr sz="2400">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0"/>
          <p:cNvSpPr txBox="1">
            <a:spLocks noGrp="1"/>
          </p:cNvSpPr>
          <p:nvPr>
            <p:ph type="title"/>
          </p:nvPr>
        </p:nvSpPr>
        <p:spPr>
          <a:xfrm>
            <a:off x="311700" y="230259"/>
            <a:ext cx="7886700" cy="595500"/>
          </a:xfrm>
          <a:prstGeom prst="rect">
            <a:avLst/>
          </a:prstGeom>
          <a:noFill/>
          <a:ln>
            <a:noFill/>
          </a:ln>
        </p:spPr>
        <p:txBody>
          <a:bodyPr spcFirstLastPara="1" wrap="square" lIns="68575" tIns="34275" rIns="68575" bIns="34275" anchor="t" anchorCtr="0">
            <a:normAutofit fontScale="90000"/>
          </a:bodyPr>
          <a:lstStyle/>
          <a:p>
            <a:pPr marL="0" lvl="0" indent="0" algn="l" rtl="0">
              <a:lnSpc>
                <a:spcPct val="90000"/>
              </a:lnSpc>
              <a:spcBef>
                <a:spcPts val="0"/>
              </a:spcBef>
              <a:spcAft>
                <a:spcPts val="0"/>
              </a:spcAft>
              <a:buClr>
                <a:srgbClr val="99CC67"/>
              </a:buClr>
              <a:buSzPct val="100000"/>
              <a:buFont typeface="Bebas Neue"/>
              <a:buNone/>
            </a:pPr>
            <a:r>
              <a:rPr lang="en"/>
              <a:t>Vertical Farming</a:t>
            </a:r>
            <a:endParaRPr/>
          </a:p>
        </p:txBody>
      </p:sp>
      <p:sp>
        <p:nvSpPr>
          <p:cNvPr id="92" name="Google Shape;92;p20"/>
          <p:cNvSpPr txBox="1">
            <a:spLocks noGrp="1"/>
          </p:cNvSpPr>
          <p:nvPr>
            <p:ph type="body" idx="1"/>
          </p:nvPr>
        </p:nvSpPr>
        <p:spPr>
          <a:xfrm>
            <a:off x="311700" y="980725"/>
            <a:ext cx="8832300" cy="1427400"/>
          </a:xfrm>
          <a:prstGeom prst="rect">
            <a:avLst/>
          </a:prstGeom>
        </p:spPr>
        <p:txBody>
          <a:bodyPr spcFirstLastPara="1" wrap="square" lIns="68575" tIns="34275" rIns="68575" bIns="34275" anchor="t" anchorCtr="0">
            <a:noAutofit/>
          </a:bodyPr>
          <a:lstStyle/>
          <a:p>
            <a:pPr marL="0" lvl="0" indent="0" algn="l" rtl="0">
              <a:spcBef>
                <a:spcPts val="0"/>
              </a:spcBef>
              <a:spcAft>
                <a:spcPts val="1200"/>
              </a:spcAft>
              <a:buNone/>
            </a:pPr>
            <a:r>
              <a:rPr lang="en" sz="2400">
                <a:solidFill>
                  <a:schemeClr val="dk1"/>
                </a:solidFill>
                <a:latin typeface="Arial"/>
                <a:ea typeface="Arial"/>
                <a:cs typeface="Arial"/>
                <a:sym typeface="Arial"/>
              </a:rPr>
              <a:t>Vertical farming is a modern form of agriculture where crops are grown in stacked layers, usually indoors. Precision agriculture techniques are used in vertical farming to increase efficiency and reduce waste.</a:t>
            </a:r>
            <a:endParaRPr sz="2200">
              <a:solidFill>
                <a:schemeClr val="dk1"/>
              </a:solidFill>
            </a:endParaRPr>
          </a:p>
        </p:txBody>
      </p:sp>
      <p:pic>
        <p:nvPicPr>
          <p:cNvPr id="2" name="Online Media 1" title="Could vertical farming be the future of our food?">
            <a:hlinkClick r:id="" action="ppaction://media"/>
            <a:extLst>
              <a:ext uri="{FF2B5EF4-FFF2-40B4-BE49-F238E27FC236}">
                <a16:creationId xmlns:a16="http://schemas.microsoft.com/office/drawing/2014/main" id="{97C359B6-F8B0-B252-609F-B60A4EA49119}"/>
              </a:ext>
            </a:extLst>
          </p:cNvPr>
          <p:cNvPicPr>
            <a:picLocks noRot="1" noChangeAspect="1"/>
          </p:cNvPicPr>
          <p:nvPr>
            <a:videoFile r:link="rId1"/>
          </p:nvPr>
        </p:nvPicPr>
        <p:blipFill>
          <a:blip r:embed="rId4"/>
          <a:stretch>
            <a:fillRect/>
          </a:stretch>
        </p:blipFill>
        <p:spPr>
          <a:xfrm>
            <a:off x="2195945" y="2351186"/>
            <a:ext cx="4752109" cy="268494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1"/>
          <p:cNvSpPr txBox="1"/>
          <p:nvPr/>
        </p:nvSpPr>
        <p:spPr>
          <a:xfrm>
            <a:off x="311700" y="445025"/>
            <a:ext cx="2401200" cy="11847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None/>
            </a:pPr>
            <a:r>
              <a:rPr lang="en" sz="3320">
                <a:solidFill>
                  <a:srgbClr val="99CC67"/>
                </a:solidFill>
                <a:latin typeface="Bebas Neue"/>
                <a:ea typeface="Bebas Neue"/>
                <a:cs typeface="Bebas Neue"/>
                <a:sym typeface="Bebas Neue"/>
              </a:rPr>
              <a:t>The Engineering Design Process</a:t>
            </a:r>
            <a:endParaRPr sz="3320">
              <a:solidFill>
                <a:srgbClr val="99CC67"/>
              </a:solidFill>
              <a:latin typeface="Bebas Neue"/>
              <a:ea typeface="Bebas Neue"/>
              <a:cs typeface="Bebas Neue"/>
              <a:sym typeface="Bebas Neue"/>
            </a:endParaRPr>
          </a:p>
        </p:txBody>
      </p:sp>
      <p:sp>
        <p:nvSpPr>
          <p:cNvPr id="99" name="Google Shape;99;p21"/>
          <p:cNvSpPr txBox="1"/>
          <p:nvPr/>
        </p:nvSpPr>
        <p:spPr>
          <a:xfrm>
            <a:off x="311700" y="1418925"/>
            <a:ext cx="2772600" cy="3596400"/>
          </a:xfrm>
          <a:prstGeom prst="rect">
            <a:avLst/>
          </a:prstGeom>
          <a:noFill/>
          <a:ln>
            <a:noFill/>
          </a:ln>
        </p:spPr>
        <p:txBody>
          <a:bodyPr spcFirstLastPara="1" wrap="square" lIns="68575" tIns="34275" rIns="68575" bIns="34275" anchor="t" anchorCtr="0">
            <a:noAutofit/>
          </a:bodyPr>
          <a:lstStyle/>
          <a:p>
            <a:pPr marL="0" lvl="0" indent="0" algn="l" rtl="0">
              <a:spcBef>
                <a:spcPts val="800"/>
              </a:spcBef>
              <a:spcAft>
                <a:spcPts val="1200"/>
              </a:spcAft>
              <a:buNone/>
            </a:pPr>
            <a:r>
              <a:rPr lang="en" sz="2400">
                <a:solidFill>
                  <a:srgbClr val="FFFFFF"/>
                </a:solidFill>
              </a:rPr>
              <a:t>Let’s look at a variation of what is called the Engineering Design Process (EDP) which is a series of steps used by engineers to solve problems.</a:t>
            </a:r>
            <a:endParaRPr sz="2400">
              <a:solidFill>
                <a:srgbClr val="FFFFFF"/>
              </a:solidFill>
            </a:endParaRPr>
          </a:p>
        </p:txBody>
      </p:sp>
      <p:sp>
        <p:nvSpPr>
          <p:cNvPr id="100" name="Google Shape;100;p21"/>
          <p:cNvSpPr/>
          <p:nvPr/>
        </p:nvSpPr>
        <p:spPr>
          <a:xfrm>
            <a:off x="7465050" y="172275"/>
            <a:ext cx="1511400" cy="696300"/>
          </a:xfrm>
          <a:prstGeom prst="rect">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1" name="Google Shape;101;p21"/>
          <p:cNvSpPr/>
          <p:nvPr/>
        </p:nvSpPr>
        <p:spPr>
          <a:xfrm>
            <a:off x="3070750" y="226500"/>
            <a:ext cx="5916600" cy="4690500"/>
          </a:xfrm>
          <a:prstGeom prst="roundRect">
            <a:avLst>
              <a:gd name="adj" fmla="val 16667"/>
            </a:avLst>
          </a:prstGeom>
          <a:solidFill>
            <a:srgbClr val="FFFFFF"/>
          </a:solidFill>
          <a:ln w="9525" cap="flat" cmpd="sng">
            <a:solidFill>
              <a:srgbClr val="30303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02" name="Google Shape;102;p21"/>
          <p:cNvPicPr preferRelativeResize="0"/>
          <p:nvPr/>
        </p:nvPicPr>
        <p:blipFill rotWithShape="1">
          <a:blip r:embed="rId3">
            <a:alphaModFix/>
          </a:blip>
          <a:srcRect l="9015" t="6500" r="13931" b="4333"/>
          <a:stretch/>
        </p:blipFill>
        <p:spPr>
          <a:xfrm>
            <a:off x="3044325" y="257875"/>
            <a:ext cx="5969449" cy="46277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311700" y="230259"/>
            <a:ext cx="7886700" cy="5955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rgbClr val="000000"/>
              </a:buClr>
              <a:buSzPts val="990"/>
              <a:buFont typeface="Arial"/>
              <a:buNone/>
            </a:pPr>
            <a:r>
              <a:rPr lang="en" sz="4050"/>
              <a:t>Case Study</a:t>
            </a:r>
            <a:endParaRPr sz="4050"/>
          </a:p>
        </p:txBody>
      </p:sp>
      <p:sp>
        <p:nvSpPr>
          <p:cNvPr id="108" name="Google Shape;108;p22"/>
          <p:cNvSpPr txBox="1">
            <a:spLocks noGrp="1"/>
          </p:cNvSpPr>
          <p:nvPr>
            <p:ph type="body" idx="1"/>
          </p:nvPr>
        </p:nvSpPr>
        <p:spPr>
          <a:xfrm>
            <a:off x="311700" y="1056925"/>
            <a:ext cx="4787400" cy="29550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1018"/>
              <a:buNone/>
            </a:pPr>
            <a:r>
              <a:rPr lang="en" sz="2200">
                <a:solidFill>
                  <a:schemeClr val="dk1"/>
                </a:solidFill>
                <a:latin typeface="Arial"/>
                <a:ea typeface="Arial"/>
                <a:cs typeface="Arial"/>
                <a:sym typeface="Arial"/>
              </a:rPr>
              <a:t>In 2017, the Finnish company iFarm was founded to provide services for indoor and vertical farming.</a:t>
            </a:r>
            <a:endParaRPr sz="2200">
              <a:solidFill>
                <a:schemeClr val="dk1"/>
              </a:solidFill>
              <a:latin typeface="Arial"/>
              <a:ea typeface="Arial"/>
              <a:cs typeface="Arial"/>
              <a:sym typeface="Arial"/>
            </a:endParaRPr>
          </a:p>
          <a:p>
            <a:pPr marL="0" lvl="0" indent="0" algn="l" rtl="0">
              <a:lnSpc>
                <a:spcPct val="100000"/>
              </a:lnSpc>
              <a:spcBef>
                <a:spcPts val="1200"/>
              </a:spcBef>
              <a:spcAft>
                <a:spcPts val="1200"/>
              </a:spcAft>
              <a:buSzPts val="1018"/>
              <a:buNone/>
            </a:pPr>
            <a:r>
              <a:rPr lang="en" sz="2200">
                <a:solidFill>
                  <a:schemeClr val="dk1"/>
                </a:solidFill>
                <a:highlight>
                  <a:srgbClr val="000000"/>
                </a:highlight>
                <a:latin typeface="Arial"/>
                <a:ea typeface="Arial"/>
                <a:cs typeface="Arial"/>
                <a:sym typeface="Arial"/>
              </a:rPr>
              <a:t>According to AgFunder News, iFarm has been “</a:t>
            </a:r>
            <a:r>
              <a:rPr lang="en" sz="2200">
                <a:solidFill>
                  <a:schemeClr val="dk1"/>
                </a:solidFill>
                <a:latin typeface="Arial"/>
                <a:ea typeface="Arial"/>
                <a:cs typeface="Arial"/>
                <a:sym typeface="Arial"/>
              </a:rPr>
              <a:t>experimenting with operating drones indoors to hover around, helping with inspections and data collection.”</a:t>
            </a:r>
            <a:endParaRPr sz="2200">
              <a:solidFill>
                <a:schemeClr val="dk1"/>
              </a:solidFill>
              <a:latin typeface="Arial"/>
              <a:ea typeface="Arial"/>
              <a:cs typeface="Arial"/>
              <a:sym typeface="Arial"/>
            </a:endParaRPr>
          </a:p>
        </p:txBody>
      </p:sp>
      <p:sp>
        <p:nvSpPr>
          <p:cNvPr id="109" name="Google Shape;109;p22"/>
          <p:cNvSpPr txBox="1">
            <a:spLocks noGrp="1"/>
          </p:cNvSpPr>
          <p:nvPr>
            <p:ph type="body" idx="1"/>
          </p:nvPr>
        </p:nvSpPr>
        <p:spPr>
          <a:xfrm>
            <a:off x="311700" y="4127400"/>
            <a:ext cx="8832300" cy="8175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1200"/>
              </a:spcAft>
              <a:buNone/>
            </a:pPr>
            <a:r>
              <a:rPr lang="en" sz="2200">
                <a:solidFill>
                  <a:schemeClr val="dk1"/>
                </a:solidFill>
                <a:latin typeface="Arial"/>
                <a:ea typeface="Arial"/>
                <a:cs typeface="Arial"/>
                <a:sym typeface="Arial"/>
              </a:rPr>
              <a:t>iFarm’s chief technology says “If your farm is ten meters high, . . . it’s really a problem for all these people who observe the farm every day.”</a:t>
            </a:r>
            <a:endParaRPr sz="2300">
              <a:solidFill>
                <a:schemeClr val="dk1"/>
              </a:solidFill>
              <a:latin typeface="Arial"/>
              <a:ea typeface="Arial"/>
              <a:cs typeface="Arial"/>
              <a:sym typeface="Arial"/>
            </a:endParaRPr>
          </a:p>
        </p:txBody>
      </p:sp>
      <p:pic>
        <p:nvPicPr>
          <p:cNvPr id="110" name="Google Shape;110;p22"/>
          <p:cNvPicPr preferRelativeResize="0"/>
          <p:nvPr/>
        </p:nvPicPr>
        <p:blipFill rotWithShape="1">
          <a:blip r:embed="rId3">
            <a:alphaModFix/>
          </a:blip>
          <a:srcRect l="22560" r="3904"/>
          <a:stretch/>
        </p:blipFill>
        <p:spPr>
          <a:xfrm>
            <a:off x="5099100" y="1146275"/>
            <a:ext cx="3856327" cy="262215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3"/>
          <p:cNvSpPr txBox="1">
            <a:spLocks noGrp="1"/>
          </p:cNvSpPr>
          <p:nvPr>
            <p:ph type="title"/>
          </p:nvPr>
        </p:nvSpPr>
        <p:spPr>
          <a:xfrm>
            <a:off x="311700" y="230259"/>
            <a:ext cx="7886700" cy="5955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rgbClr val="000000"/>
              </a:buClr>
              <a:buSzPts val="990"/>
              <a:buFont typeface="Arial"/>
              <a:buNone/>
            </a:pPr>
            <a:r>
              <a:rPr lang="en" sz="3600"/>
              <a:t>Case Study − Engineering Design Process (EDP)</a:t>
            </a:r>
            <a:endParaRPr sz="3600"/>
          </a:p>
        </p:txBody>
      </p:sp>
      <p:sp>
        <p:nvSpPr>
          <p:cNvPr id="116" name="Google Shape;116;p23"/>
          <p:cNvSpPr txBox="1">
            <a:spLocks noGrp="1"/>
          </p:cNvSpPr>
          <p:nvPr>
            <p:ph type="body" idx="1"/>
          </p:nvPr>
        </p:nvSpPr>
        <p:spPr>
          <a:xfrm>
            <a:off x="311700" y="980725"/>
            <a:ext cx="8832300" cy="3915600"/>
          </a:xfrm>
          <a:prstGeom prst="rect">
            <a:avLst/>
          </a:prstGeom>
        </p:spPr>
        <p:txBody>
          <a:bodyPr spcFirstLastPara="1" wrap="square" lIns="68575" tIns="34275" rIns="68575" bIns="34275" anchor="t" anchorCtr="0">
            <a:noAutofit/>
          </a:bodyPr>
          <a:lstStyle/>
          <a:p>
            <a:pPr marL="0" lvl="0" indent="0" algn="l" rtl="0">
              <a:lnSpc>
                <a:spcPct val="100000"/>
              </a:lnSpc>
              <a:spcBef>
                <a:spcPts val="0"/>
              </a:spcBef>
              <a:spcAft>
                <a:spcPts val="0"/>
              </a:spcAft>
              <a:buNone/>
            </a:pPr>
            <a:r>
              <a:rPr lang="en" sz="2400">
                <a:solidFill>
                  <a:schemeClr val="dk1"/>
                </a:solidFill>
                <a:latin typeface="Arial"/>
                <a:ea typeface="Arial"/>
                <a:cs typeface="Arial"/>
                <a:sym typeface="Arial"/>
              </a:rPr>
              <a:t>As a group, talk through the EDP of developing a drone used for vertical farming. Using the information given on the previous slide, how would you design the drone using the EDP?</a:t>
            </a:r>
            <a:endParaRPr sz="2500">
              <a:solidFill>
                <a:schemeClr val="dk1"/>
              </a:solidFill>
              <a:latin typeface="Arial"/>
              <a:ea typeface="Arial"/>
              <a:cs typeface="Arial"/>
              <a:sym typeface="Arial"/>
            </a:endParaRPr>
          </a:p>
          <a:p>
            <a:pPr marL="457200" lvl="0" indent="-381000" algn="l" rtl="0">
              <a:lnSpc>
                <a:spcPct val="115000"/>
              </a:lnSpc>
              <a:spcBef>
                <a:spcPts val="1200"/>
              </a:spcBef>
              <a:spcAft>
                <a:spcPts val="0"/>
              </a:spcAft>
              <a:buClr>
                <a:schemeClr val="dk1"/>
              </a:buClr>
              <a:buSzPts val="2400"/>
              <a:buFont typeface="Arial"/>
              <a:buAutoNum type="arabicPeriod"/>
            </a:pPr>
            <a:r>
              <a:rPr lang="en" sz="2400">
                <a:solidFill>
                  <a:schemeClr val="dk1"/>
                </a:solidFill>
                <a:latin typeface="Arial"/>
                <a:ea typeface="Arial"/>
                <a:cs typeface="Arial"/>
                <a:sym typeface="Arial"/>
              </a:rPr>
              <a:t>Challenge</a:t>
            </a:r>
            <a:endParaRPr sz="2400">
              <a:solidFill>
                <a:schemeClr val="dk1"/>
              </a:solidFill>
              <a:latin typeface="Arial"/>
              <a:ea typeface="Arial"/>
              <a:cs typeface="Arial"/>
              <a:sym typeface="Arial"/>
            </a:endParaRPr>
          </a:p>
          <a:p>
            <a:pPr marL="457200" lvl="0" indent="-381000" algn="l" rtl="0">
              <a:lnSpc>
                <a:spcPct val="115000"/>
              </a:lnSpc>
              <a:spcBef>
                <a:spcPts val="0"/>
              </a:spcBef>
              <a:spcAft>
                <a:spcPts val="0"/>
              </a:spcAft>
              <a:buClr>
                <a:schemeClr val="dk1"/>
              </a:buClr>
              <a:buSzPts val="2400"/>
              <a:buFont typeface="Arial"/>
              <a:buAutoNum type="arabicPeriod"/>
            </a:pPr>
            <a:r>
              <a:rPr lang="en" sz="2400">
                <a:solidFill>
                  <a:schemeClr val="dk1"/>
                </a:solidFill>
                <a:latin typeface="Arial"/>
                <a:ea typeface="Arial"/>
                <a:cs typeface="Arial"/>
                <a:sym typeface="Arial"/>
              </a:rPr>
              <a:t>Research</a:t>
            </a:r>
            <a:endParaRPr sz="2400">
              <a:solidFill>
                <a:schemeClr val="dk1"/>
              </a:solidFill>
              <a:latin typeface="Arial"/>
              <a:ea typeface="Arial"/>
              <a:cs typeface="Arial"/>
              <a:sym typeface="Arial"/>
            </a:endParaRPr>
          </a:p>
          <a:p>
            <a:pPr marL="457200" lvl="0" indent="-381000" algn="l" rtl="0">
              <a:lnSpc>
                <a:spcPct val="115000"/>
              </a:lnSpc>
              <a:spcBef>
                <a:spcPts val="0"/>
              </a:spcBef>
              <a:spcAft>
                <a:spcPts val="0"/>
              </a:spcAft>
              <a:buClr>
                <a:schemeClr val="dk1"/>
              </a:buClr>
              <a:buSzPts val="2400"/>
              <a:buFont typeface="Arial"/>
              <a:buAutoNum type="arabicPeriod"/>
            </a:pPr>
            <a:r>
              <a:rPr lang="en" sz="2400">
                <a:solidFill>
                  <a:schemeClr val="dk1"/>
                </a:solidFill>
                <a:latin typeface="Arial"/>
                <a:ea typeface="Arial"/>
                <a:cs typeface="Arial"/>
                <a:sym typeface="Arial"/>
              </a:rPr>
              <a:t>Imagine</a:t>
            </a:r>
            <a:endParaRPr sz="2400">
              <a:solidFill>
                <a:schemeClr val="dk1"/>
              </a:solidFill>
              <a:latin typeface="Arial"/>
              <a:ea typeface="Arial"/>
              <a:cs typeface="Arial"/>
              <a:sym typeface="Arial"/>
            </a:endParaRPr>
          </a:p>
          <a:p>
            <a:pPr marL="457200" lvl="0" indent="-381000" algn="l" rtl="0">
              <a:lnSpc>
                <a:spcPct val="115000"/>
              </a:lnSpc>
              <a:spcBef>
                <a:spcPts val="0"/>
              </a:spcBef>
              <a:spcAft>
                <a:spcPts val="0"/>
              </a:spcAft>
              <a:buClr>
                <a:schemeClr val="dk1"/>
              </a:buClr>
              <a:buSzPts val="2400"/>
              <a:buFont typeface="Arial"/>
              <a:buAutoNum type="arabicPeriod"/>
            </a:pPr>
            <a:r>
              <a:rPr lang="en" sz="2400">
                <a:solidFill>
                  <a:schemeClr val="dk1"/>
                </a:solidFill>
                <a:latin typeface="Arial"/>
                <a:ea typeface="Arial"/>
                <a:cs typeface="Arial"/>
                <a:sym typeface="Arial"/>
              </a:rPr>
              <a:t>Prototype</a:t>
            </a:r>
            <a:endParaRPr sz="2400">
              <a:solidFill>
                <a:schemeClr val="dk1"/>
              </a:solidFill>
              <a:latin typeface="Arial"/>
              <a:ea typeface="Arial"/>
              <a:cs typeface="Arial"/>
              <a:sym typeface="Arial"/>
            </a:endParaRPr>
          </a:p>
          <a:p>
            <a:pPr marL="457200" lvl="0" indent="-381000" algn="l" rtl="0">
              <a:lnSpc>
                <a:spcPct val="115000"/>
              </a:lnSpc>
              <a:spcBef>
                <a:spcPts val="0"/>
              </a:spcBef>
              <a:spcAft>
                <a:spcPts val="0"/>
              </a:spcAft>
              <a:buClr>
                <a:schemeClr val="dk1"/>
              </a:buClr>
              <a:buSzPts val="2400"/>
              <a:buFont typeface="Arial"/>
              <a:buAutoNum type="arabicPeriod"/>
            </a:pPr>
            <a:r>
              <a:rPr lang="en" sz="2400">
                <a:solidFill>
                  <a:schemeClr val="dk1"/>
                </a:solidFill>
                <a:latin typeface="Arial"/>
                <a:ea typeface="Arial"/>
                <a:cs typeface="Arial"/>
                <a:sym typeface="Arial"/>
              </a:rPr>
              <a:t>Test/Analyze</a:t>
            </a:r>
            <a:endParaRPr sz="2400">
              <a:solidFill>
                <a:schemeClr val="dk1"/>
              </a:solidFill>
              <a:latin typeface="Arial"/>
              <a:ea typeface="Arial"/>
              <a:cs typeface="Arial"/>
              <a:sym typeface="Arial"/>
            </a:endParaRPr>
          </a:p>
          <a:p>
            <a:pPr marL="457200" lvl="0" indent="-381000" algn="l" rtl="0">
              <a:lnSpc>
                <a:spcPct val="115000"/>
              </a:lnSpc>
              <a:spcBef>
                <a:spcPts val="0"/>
              </a:spcBef>
              <a:spcAft>
                <a:spcPts val="0"/>
              </a:spcAft>
              <a:buClr>
                <a:schemeClr val="dk1"/>
              </a:buClr>
              <a:buSzPts val="2400"/>
              <a:buFont typeface="Arial"/>
              <a:buAutoNum type="arabicPeriod"/>
            </a:pPr>
            <a:r>
              <a:rPr lang="en" sz="2400">
                <a:solidFill>
                  <a:schemeClr val="dk1"/>
                </a:solidFill>
                <a:latin typeface="Arial"/>
                <a:ea typeface="Arial"/>
                <a:cs typeface="Arial"/>
                <a:sym typeface="Arial"/>
              </a:rPr>
              <a:t>Modification</a:t>
            </a:r>
            <a:endParaRPr sz="2500">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4"/>
          <p:cNvSpPr txBox="1">
            <a:spLocks noGrp="1"/>
          </p:cNvSpPr>
          <p:nvPr>
            <p:ph type="title"/>
          </p:nvPr>
        </p:nvSpPr>
        <p:spPr>
          <a:xfrm>
            <a:off x="311700" y="230259"/>
            <a:ext cx="7886700" cy="5955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rgbClr val="000000"/>
              </a:buClr>
              <a:buSzPts val="990"/>
              <a:buFont typeface="Arial"/>
              <a:buNone/>
            </a:pPr>
            <a:r>
              <a:rPr lang="en" sz="4050"/>
              <a:t>Activity Scenario</a:t>
            </a:r>
            <a:endParaRPr sz="4050"/>
          </a:p>
        </p:txBody>
      </p:sp>
      <p:sp>
        <p:nvSpPr>
          <p:cNvPr id="122" name="Google Shape;122;p24"/>
          <p:cNvSpPr txBox="1">
            <a:spLocks noGrp="1"/>
          </p:cNvSpPr>
          <p:nvPr>
            <p:ph type="body" idx="1"/>
          </p:nvPr>
        </p:nvSpPr>
        <p:spPr>
          <a:xfrm>
            <a:off x="311700" y="980725"/>
            <a:ext cx="4605600" cy="2612400"/>
          </a:xfrm>
          <a:prstGeom prst="rect">
            <a:avLst/>
          </a:prstGeom>
        </p:spPr>
        <p:txBody>
          <a:bodyPr spcFirstLastPara="1" wrap="square" lIns="68575" tIns="34275" rIns="68575" bIns="34275" anchor="t" anchorCtr="0">
            <a:noAutofit/>
          </a:bodyPr>
          <a:lstStyle/>
          <a:p>
            <a:pPr marL="0" lvl="0" indent="0" algn="l" rtl="0">
              <a:lnSpc>
                <a:spcPct val="100000"/>
              </a:lnSpc>
              <a:spcBef>
                <a:spcPts val="700"/>
              </a:spcBef>
              <a:spcAft>
                <a:spcPts val="0"/>
              </a:spcAft>
              <a:buNone/>
            </a:pPr>
            <a:r>
              <a:rPr lang="en" sz="2400">
                <a:solidFill>
                  <a:schemeClr val="dk1"/>
                </a:solidFill>
                <a:latin typeface="Arial"/>
                <a:ea typeface="Arial"/>
                <a:cs typeface="Arial"/>
                <a:sym typeface="Arial"/>
              </a:rPr>
              <a:t>You are using Hopper to inspect three equally-spaced, vertically stacked rows of your vertical farm. Each row is 10 feet long, and each row is 2 feet apart from each other.</a:t>
            </a:r>
            <a:endParaRPr sz="2400">
              <a:solidFill>
                <a:schemeClr val="dk1"/>
              </a:solidFill>
              <a:latin typeface="Arial"/>
              <a:ea typeface="Arial"/>
              <a:cs typeface="Arial"/>
              <a:sym typeface="Arial"/>
            </a:endParaRPr>
          </a:p>
          <a:p>
            <a:pPr marL="0" lvl="0" indent="0" algn="just" rtl="0">
              <a:lnSpc>
                <a:spcPct val="100000"/>
              </a:lnSpc>
              <a:spcBef>
                <a:spcPts val="700"/>
              </a:spcBef>
              <a:spcAft>
                <a:spcPts val="0"/>
              </a:spcAft>
              <a:buNone/>
            </a:pPr>
            <a:endParaRPr sz="2400">
              <a:solidFill>
                <a:schemeClr val="dk1"/>
              </a:solidFill>
              <a:latin typeface="Arial"/>
              <a:ea typeface="Arial"/>
              <a:cs typeface="Arial"/>
              <a:sym typeface="Arial"/>
            </a:endParaRPr>
          </a:p>
        </p:txBody>
      </p:sp>
      <p:pic>
        <p:nvPicPr>
          <p:cNvPr id="123" name="Google Shape;123;p24"/>
          <p:cNvPicPr preferRelativeResize="0"/>
          <p:nvPr/>
        </p:nvPicPr>
        <p:blipFill>
          <a:blip r:embed="rId3">
            <a:alphaModFix/>
          </a:blip>
          <a:stretch>
            <a:fillRect/>
          </a:stretch>
        </p:blipFill>
        <p:spPr>
          <a:xfrm>
            <a:off x="5114075" y="771500"/>
            <a:ext cx="3920126" cy="2709250"/>
          </a:xfrm>
          <a:prstGeom prst="rect">
            <a:avLst/>
          </a:prstGeom>
          <a:noFill/>
          <a:ln>
            <a:noFill/>
          </a:ln>
        </p:spPr>
      </p:pic>
      <p:sp>
        <p:nvSpPr>
          <p:cNvPr id="124" name="Google Shape;124;p24"/>
          <p:cNvSpPr txBox="1">
            <a:spLocks noGrp="1"/>
          </p:cNvSpPr>
          <p:nvPr>
            <p:ph type="body" idx="1"/>
          </p:nvPr>
        </p:nvSpPr>
        <p:spPr>
          <a:xfrm>
            <a:off x="311700" y="3520250"/>
            <a:ext cx="8516700" cy="1410900"/>
          </a:xfrm>
          <a:prstGeom prst="rect">
            <a:avLst/>
          </a:prstGeom>
        </p:spPr>
        <p:txBody>
          <a:bodyPr spcFirstLastPara="1" wrap="square" lIns="68575" tIns="34275" rIns="68575" bIns="34275" anchor="t" anchorCtr="0">
            <a:noAutofit/>
          </a:bodyPr>
          <a:lstStyle/>
          <a:p>
            <a:pPr marL="0" lvl="0" indent="0" algn="l" rtl="0">
              <a:lnSpc>
                <a:spcPct val="100000"/>
              </a:lnSpc>
              <a:spcBef>
                <a:spcPts val="1400"/>
              </a:spcBef>
              <a:spcAft>
                <a:spcPts val="0"/>
              </a:spcAft>
              <a:buNone/>
            </a:pPr>
            <a:r>
              <a:rPr lang="en" sz="2400">
                <a:solidFill>
                  <a:schemeClr val="dk1"/>
                </a:solidFill>
                <a:latin typeface="Arial"/>
                <a:ea typeface="Arial"/>
                <a:cs typeface="Arial"/>
                <a:sym typeface="Arial"/>
              </a:rPr>
              <a:t>You will write a code to command Hopper to take off, fly across each row, and then fly down to land. Hopper’s eyes must be facing toward the rows of crops while flying horizontally to inspect.</a:t>
            </a:r>
            <a:endParaRPr sz="2300">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884</Words>
  <Application>Microsoft Office PowerPoint</Application>
  <PresentationFormat>On-screen Show (16:9)</PresentationFormat>
  <Paragraphs>53</Paragraphs>
  <Slides>9</Slides>
  <Notes>9</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Oswald ExtraLight</vt:lpstr>
      <vt:lpstr>Bebas Neue</vt:lpstr>
      <vt:lpstr>Simple Dark</vt:lpstr>
      <vt:lpstr>Drones in Agriculture</vt:lpstr>
      <vt:lpstr>History of Precision Agriculture</vt:lpstr>
      <vt:lpstr>Why Use Precision Agriculture?</vt:lpstr>
      <vt:lpstr>Group Discussion Questions on Agriculture</vt:lpstr>
      <vt:lpstr>Vertical Farming</vt:lpstr>
      <vt:lpstr>PowerPoint Presentation</vt:lpstr>
      <vt:lpstr>Case Study</vt:lpstr>
      <vt:lpstr>Case Study − Engineering Design Process (EDP)</vt:lpstr>
      <vt:lpstr>Activity Scenario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Rachel Gardner</dc:creator>
  <cp:lastModifiedBy>Rachel Gardner</cp:lastModifiedBy>
  <cp:revision>1</cp:revision>
  <dcterms:modified xsi:type="dcterms:W3CDTF">2025-06-28T17:32:13Z</dcterms:modified>
</cp:coreProperties>
</file>