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Bebas Neue" panose="020B0606020202050201" pitchFamily="34" charset="0"/>
      <p:regular r:id="rId11"/>
    </p:embeddedFont>
    <p:embeddedFont>
      <p:font typeface="Oswald ExtraLight" panose="00000300000000000000" pitchFamily="50"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3EF33-15DB-47EC-A60F-E602D4308199}" v="2" dt="2025-06-28T17:40:50.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4" y="411"/>
      </p:cViewPr>
      <p:guideLst>
        <p:guide orient="horz" pos="1620"/>
        <p:guide pos="2880"/>
      </p:guideLst>
    </p:cSldViewPr>
  </p:slideViewPr>
  <p:notesTextViewPr>
    <p:cViewPr>
      <p:scale>
        <a:sx n="1" d="1"/>
        <a:sy n="1" d="1"/>
      </p:scale>
      <p:origin x="0" y="-10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rdner" userId="7bbccd6f358364ac" providerId="LiveId" clId="{AB93EF33-15DB-47EC-A60F-E602D4308199}"/>
    <pc:docChg chg="custSel modSld">
      <pc:chgData name="Rachel Gardner" userId="7bbccd6f358364ac" providerId="LiveId" clId="{AB93EF33-15DB-47EC-A60F-E602D4308199}" dt="2025-06-28T17:41:03.587" v="14" actId="1076"/>
      <pc:docMkLst>
        <pc:docMk/>
      </pc:docMkLst>
      <pc:sldChg chg="addSp delSp modSp mod delAnim modAnim">
        <pc:chgData name="Rachel Gardner" userId="7bbccd6f358364ac" providerId="LiveId" clId="{AB93EF33-15DB-47EC-A60F-E602D4308199}" dt="2025-06-28T17:40:31.524" v="8" actId="1076"/>
        <pc:sldMkLst>
          <pc:docMk/>
          <pc:sldMk cId="0" sldId="258"/>
        </pc:sldMkLst>
        <pc:spChg chg="mod">
          <ac:chgData name="Rachel Gardner" userId="7bbccd6f358364ac" providerId="LiveId" clId="{AB93EF33-15DB-47EC-A60F-E602D4308199}" dt="2025-06-28T17:40:15.999" v="7" actId="20577"/>
          <ac:spMkLst>
            <pc:docMk/>
            <pc:sldMk cId="0" sldId="258"/>
            <ac:spMk id="78" creationId="{00000000-0000-0000-0000-000000000000}"/>
          </ac:spMkLst>
        </pc:spChg>
        <pc:picChg chg="add mod">
          <ac:chgData name="Rachel Gardner" userId="7bbccd6f358364ac" providerId="LiveId" clId="{AB93EF33-15DB-47EC-A60F-E602D4308199}" dt="2025-06-28T17:40:31.524" v="8" actId="1076"/>
          <ac:picMkLst>
            <pc:docMk/>
            <pc:sldMk cId="0" sldId="258"/>
            <ac:picMk id="2" creationId="{C8223B4F-2733-6850-B66D-CD08F16F1125}"/>
          </ac:picMkLst>
        </pc:picChg>
        <pc:picChg chg="del">
          <ac:chgData name="Rachel Gardner" userId="7bbccd6f358364ac" providerId="LiveId" clId="{AB93EF33-15DB-47EC-A60F-E602D4308199}" dt="2025-06-28T17:39:53.215" v="0" actId="478"/>
          <ac:picMkLst>
            <pc:docMk/>
            <pc:sldMk cId="0" sldId="258"/>
            <ac:picMk id="79" creationId="{00000000-0000-0000-0000-000000000000}"/>
          </ac:picMkLst>
        </pc:picChg>
      </pc:sldChg>
      <pc:sldChg chg="addSp delSp modSp mod delAnim modAnim">
        <pc:chgData name="Rachel Gardner" userId="7bbccd6f358364ac" providerId="LiveId" clId="{AB93EF33-15DB-47EC-A60F-E602D4308199}" dt="2025-06-28T17:41:03.587" v="14" actId="1076"/>
        <pc:sldMkLst>
          <pc:docMk/>
          <pc:sldMk cId="0" sldId="259"/>
        </pc:sldMkLst>
        <pc:picChg chg="add mod">
          <ac:chgData name="Rachel Gardner" userId="7bbccd6f358364ac" providerId="LiveId" clId="{AB93EF33-15DB-47EC-A60F-E602D4308199}" dt="2025-06-28T17:41:03.587" v="14" actId="1076"/>
          <ac:picMkLst>
            <pc:docMk/>
            <pc:sldMk cId="0" sldId="259"/>
            <ac:picMk id="2" creationId="{7977E8CF-1005-A2ED-5214-71026AF1F358}"/>
          </ac:picMkLst>
        </pc:picChg>
        <pc:picChg chg="del">
          <ac:chgData name="Rachel Gardner" userId="7bbccd6f358364ac" providerId="LiveId" clId="{AB93EF33-15DB-47EC-A60F-E602D4308199}" dt="2025-06-28T17:40:39.677" v="9" actId="478"/>
          <ac:picMkLst>
            <pc:docMk/>
            <pc:sldMk cId="0" sldId="259"/>
            <ac:picMk id="86" creationId="{00000000-0000-0000-0000-000000000000}"/>
          </ac:picMkLst>
        </pc:picChg>
      </pc:sldChg>
      <pc:sldChg chg="modSp mod">
        <pc:chgData name="Rachel Gardner" userId="7bbccd6f358364ac" providerId="LiveId" clId="{AB93EF33-15DB-47EC-A60F-E602D4308199}" dt="2025-06-28T17:40:06.647" v="2" actId="27636"/>
        <pc:sldMkLst>
          <pc:docMk/>
          <pc:sldMk cId="0" sldId="262"/>
        </pc:sldMkLst>
        <pc:spChg chg="mod">
          <ac:chgData name="Rachel Gardner" userId="7bbccd6f358364ac" providerId="LiveId" clId="{AB93EF33-15DB-47EC-A60F-E602D4308199}" dt="2025-06-28T17:40:06.647" v="2" actId="27636"/>
          <ac:spMkLst>
            <pc:docMk/>
            <pc:sldMk cId="0" sldId="262"/>
            <ac:spMk id="1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IMQHeYW8EO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odYvaZuHhJ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twcod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oday.umd.edu/umd-to-develop-drone-delivery-program-for-patients-on-rural-islan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2a0f0541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32a0f05414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a0f05414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Medications, laboratory samples, organs for transplant, vaccines, personal protective equipment (PPE), automated external defibrillator (AED), emergency blood, blood products, biosensors,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Emergency medical services (EMS), telehealth, organ transplant, out of hospital cardiac arrest (OHCA), blood transfusion, surgery, rural healthcare,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These places may have limited transportation options, drone delivery could be less expensive than other means of transportation, quicker delivery options, residents may have unique healthcare needs and have limited access to necessary supplies, residents could be elderly or homebound, etc.</a:t>
            </a:r>
            <a:endParaRPr>
              <a:solidFill>
                <a:schemeClr val="dk1"/>
              </a:solidFill>
            </a:endParaRPr>
          </a:p>
        </p:txBody>
      </p:sp>
      <p:sp>
        <p:nvSpPr>
          <p:cNvPr id="69" name="Google Shape;69;g32a0f054149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2b2c59f62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CBS News “Drones mark first with medical delivery”</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− 2:05</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https://www.youtube.com/watch?v=IMQHeYW8EOA</a:t>
            </a:r>
            <a:endParaRPr dirty="0">
              <a:solidFill>
                <a:schemeClr val="dk1"/>
              </a:solidFill>
            </a:endParaRPr>
          </a:p>
        </p:txBody>
      </p:sp>
      <p:sp>
        <p:nvSpPr>
          <p:cNvPr id="75" name="Google Shape;75;g32b2c59f62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2a0f054149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Transport Canada “Drones for good: delivering medical equipment to remote communities”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− 2:31</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https://www.youtube.com/watch?v=odYvaZuHhJ4</a:t>
            </a:r>
            <a:endParaRPr dirty="0">
              <a:solidFill>
                <a:schemeClr val="dk1"/>
              </a:solidFill>
            </a:endParaRPr>
          </a:p>
        </p:txBody>
      </p:sp>
      <p:sp>
        <p:nvSpPr>
          <p:cNvPr id="82" name="Google Shape;82;g32a0f054149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2b2c59f62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FTW CODE: </a:t>
            </a:r>
            <a:r>
              <a:rPr lang="en" u="sng">
                <a:solidFill>
                  <a:schemeClr val="hlink"/>
                </a:solidFill>
                <a:hlinkClick r:id="rId3"/>
              </a:rPr>
              <a:t>https://www.ftwcode.com/</a:t>
            </a:r>
            <a:endParaRPr/>
          </a:p>
        </p:txBody>
      </p:sp>
      <p:sp>
        <p:nvSpPr>
          <p:cNvPr id="89" name="Google Shape;89;g32b2c59f627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397cecd11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97" name="Google Shape;97;g3397cecd11e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2a0f054149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Maryland Today </a:t>
            </a:r>
            <a:r>
              <a:rPr lang="en">
                <a:solidFill>
                  <a:srgbClr val="0D405F"/>
                </a:solidFill>
              </a:rPr>
              <a:t>– University of Maryland</a:t>
            </a:r>
            <a:endParaRPr/>
          </a:p>
          <a:p>
            <a:pPr marL="0" lvl="0" indent="0" algn="l" rtl="0">
              <a:spcBef>
                <a:spcPts val="0"/>
              </a:spcBef>
              <a:spcAft>
                <a:spcPts val="0"/>
              </a:spcAft>
              <a:buClr>
                <a:schemeClr val="dk1"/>
              </a:buClr>
              <a:buSzPts val="1100"/>
              <a:buFont typeface="Arial"/>
              <a:buNone/>
            </a:pPr>
            <a:r>
              <a:rPr lang="en">
                <a:solidFill>
                  <a:schemeClr val="dk1"/>
                </a:solidFill>
              </a:rPr>
              <a:t>“UMD to Develop Drone-Delivery Program for Patients on Rural Island” </a:t>
            </a:r>
            <a:r>
              <a:rPr lang="en" u="sng">
                <a:solidFill>
                  <a:schemeClr val="hlink"/>
                </a:solidFill>
                <a:hlinkClick r:id="rId3"/>
              </a:rPr>
              <a:t>https://today.umd.edu/umd-to-develop-drone-delivery-program-for-patients-on-rural-island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*Educators are encouraged to find case study examples local to their area.</a:t>
            </a:r>
            <a:endParaRPr>
              <a:solidFill>
                <a:schemeClr val="dk1"/>
              </a:solidFill>
            </a:endParaRPr>
          </a:p>
        </p:txBody>
      </p:sp>
      <p:sp>
        <p:nvSpPr>
          <p:cNvPr id="106" name="Google Shape;106;g32a0f054149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2a0f054149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32a0f054149_0_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4">
  <p:cSld name="Title and Content_4">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59529" y="547007"/>
            <a:ext cx="5108700" cy="782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976058" y="1630064"/>
            <a:ext cx="6675600" cy="3232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8">
  <p:cSld name="Title and Content_8">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Font typeface="Arial"/>
              <a:buChar char="▪"/>
              <a:defRPr b="0" i="0">
                <a:solidFill>
                  <a:schemeClr val="dk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dk1"/>
              </a:buClr>
              <a:buSzPts val="1800"/>
              <a:buFont typeface="Arial"/>
              <a:buChar char="▪"/>
              <a:defRPr b="0" i="0">
                <a:solidFill>
                  <a:schemeClr val="dk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dk1"/>
              </a:buClr>
              <a:buSzPts val="1500"/>
              <a:buFont typeface="Arial"/>
              <a:buChar char="▪"/>
              <a:defRPr b="0" i="0">
                <a:solidFill>
                  <a:schemeClr val="dk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5">
  <p:cSld name="Title and Content_5">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628650" y="871209"/>
            <a:ext cx="7886700" cy="595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628650" y="1613648"/>
            <a:ext cx="7891500" cy="3265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ideo" Target="https://www.youtube.com/embed/IMQHeYW8EOA?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odYvaZuHhJ4?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3">
            <a:alphaModFix amt="30000"/>
          </a:blip>
          <a:srcRect/>
          <a:stretch/>
        </p:blipFill>
        <p:spPr>
          <a:xfrm>
            <a:off x="2213363" y="216075"/>
            <a:ext cx="4717275" cy="4717275"/>
          </a:xfrm>
          <a:prstGeom prst="rect">
            <a:avLst/>
          </a:prstGeom>
          <a:noFill/>
          <a:ln>
            <a:noFill/>
          </a:ln>
        </p:spPr>
      </p:pic>
      <p:sp>
        <p:nvSpPr>
          <p:cNvPr id="64" name="Google Shape;64;p16"/>
          <p:cNvSpPr txBox="1">
            <a:spLocks noGrp="1"/>
          </p:cNvSpPr>
          <p:nvPr>
            <p:ph type="body" idx="1"/>
          </p:nvPr>
        </p:nvSpPr>
        <p:spPr>
          <a:xfrm>
            <a:off x="235650" y="3039775"/>
            <a:ext cx="8672700" cy="13356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1200"/>
              </a:spcAft>
              <a:buNone/>
            </a:pPr>
            <a:r>
              <a:rPr lang="en" sz="3800">
                <a:solidFill>
                  <a:schemeClr val="dk1"/>
                </a:solidFill>
                <a:latin typeface="Arial"/>
                <a:ea typeface="Arial"/>
                <a:cs typeface="Arial"/>
                <a:sym typeface="Arial"/>
              </a:rPr>
              <a:t>How can drone delivery provide healthcare to patients?</a:t>
            </a:r>
            <a:endParaRPr sz="3800">
              <a:solidFill>
                <a:schemeClr val="dk1"/>
              </a:solidFill>
              <a:latin typeface="Arial"/>
              <a:ea typeface="Arial"/>
              <a:cs typeface="Arial"/>
              <a:sym typeface="Arial"/>
            </a:endParaRPr>
          </a:p>
        </p:txBody>
      </p:sp>
      <p:pic>
        <p:nvPicPr>
          <p:cNvPr id="65" name="Google Shape;65;p16"/>
          <p:cNvPicPr preferRelativeResize="0"/>
          <p:nvPr/>
        </p:nvPicPr>
        <p:blipFill>
          <a:blip r:embed="rId4">
            <a:alphaModFix/>
          </a:blip>
          <a:stretch>
            <a:fillRect/>
          </a:stretch>
        </p:blipFill>
        <p:spPr>
          <a:xfrm>
            <a:off x="2409663" y="1789075"/>
            <a:ext cx="4324675" cy="769950"/>
          </a:xfrm>
          <a:prstGeom prst="rect">
            <a:avLst/>
          </a:prstGeom>
          <a:noFill/>
          <a:ln>
            <a:noFill/>
          </a:ln>
        </p:spPr>
      </p:pic>
      <p:sp>
        <p:nvSpPr>
          <p:cNvPr id="66" name="Google Shape;66;p16"/>
          <p:cNvSpPr txBox="1">
            <a:spLocks noGrp="1"/>
          </p:cNvSpPr>
          <p:nvPr>
            <p:ph type="title"/>
          </p:nvPr>
        </p:nvSpPr>
        <p:spPr>
          <a:xfrm>
            <a:off x="2270325" y="560575"/>
            <a:ext cx="58713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800">
                <a:solidFill>
                  <a:srgbClr val="99CC67"/>
                </a:solidFill>
              </a:rPr>
              <a:t>Drones in Package Delivery</a:t>
            </a:r>
            <a:endParaRPr sz="4800">
              <a:solidFill>
                <a:srgbClr val="99CC6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2037225" y="503300"/>
            <a:ext cx="7057800" cy="747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970"/>
              <a:buFont typeface="Bebas Neue"/>
              <a:buNone/>
            </a:pPr>
            <a:r>
              <a:rPr lang="en" sz="3400">
                <a:solidFill>
                  <a:srgbClr val="000000"/>
                </a:solidFill>
              </a:rPr>
              <a:t>Group Discussion Questions on medical Delivery</a:t>
            </a:r>
            <a:endParaRPr sz="3400">
              <a:solidFill>
                <a:srgbClr val="000000"/>
              </a:solidFill>
            </a:endParaRPr>
          </a:p>
        </p:txBody>
      </p:sp>
      <p:sp>
        <p:nvSpPr>
          <p:cNvPr id="72" name="Google Shape;72;p17"/>
          <p:cNvSpPr txBox="1">
            <a:spLocks noGrp="1"/>
          </p:cNvSpPr>
          <p:nvPr>
            <p:ph type="body" idx="1"/>
          </p:nvPr>
        </p:nvSpPr>
        <p:spPr>
          <a:xfrm>
            <a:off x="2037225" y="1293950"/>
            <a:ext cx="6847800" cy="3849600"/>
          </a:xfrm>
          <a:prstGeom prst="rect">
            <a:avLst/>
          </a:prstGeom>
          <a:noFill/>
          <a:ln>
            <a:noFill/>
          </a:ln>
        </p:spPr>
        <p:txBody>
          <a:bodyPr spcFirstLastPara="1" wrap="square" lIns="68575" tIns="34275" rIns="68575" bIns="34275" anchor="t" anchorCtr="0">
            <a:normAutofit/>
          </a:bodyPr>
          <a:lstStyle/>
          <a:p>
            <a:pPr marL="457200" lvl="0" indent="-381000" algn="l" rtl="0">
              <a:lnSpc>
                <a:spcPct val="10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are some examples of items that are light enough for drones to deliver related to healthcare?</a:t>
            </a:r>
            <a:endParaRPr sz="2400">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sz="20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are some fields and areas of medicine that could benefit from drone delivery?</a:t>
            </a:r>
            <a:endParaRPr sz="2400">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sz="2000">
              <a:solidFill>
                <a:srgbClr val="000000"/>
              </a:solidFill>
              <a:latin typeface="Arial"/>
              <a:ea typeface="Arial"/>
              <a:cs typeface="Arial"/>
              <a:sym typeface="Arial"/>
            </a:endParaRPr>
          </a:p>
          <a:p>
            <a:pPr marL="457200" lvl="0" indent="-381000" algn="l" rtl="0">
              <a:lnSpc>
                <a:spcPct val="100000"/>
              </a:lnSpc>
              <a:spcBef>
                <a:spcPts val="0"/>
              </a:spcBef>
              <a:spcAft>
                <a:spcPts val="1200"/>
              </a:spcAft>
              <a:buClr>
                <a:srgbClr val="000000"/>
              </a:buClr>
              <a:buSzPts val="2400"/>
              <a:buFont typeface="Arial"/>
              <a:buAutoNum type="arabicPeriod"/>
            </a:pPr>
            <a:r>
              <a:rPr lang="en" sz="2400">
                <a:solidFill>
                  <a:srgbClr val="000000"/>
                </a:solidFill>
                <a:latin typeface="Arial"/>
                <a:ea typeface="Arial"/>
                <a:cs typeface="Arial"/>
                <a:sym typeface="Arial"/>
              </a:rPr>
              <a:t>How can specifically rural and remote parts of the world benefit from drone delivery in healthcare?</a:t>
            </a:r>
            <a:endParaRPr sz="24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Medical Drone Delivery</a:t>
            </a:r>
            <a:endParaRPr/>
          </a:p>
        </p:txBody>
      </p:sp>
      <p:sp>
        <p:nvSpPr>
          <p:cNvPr id="78" name="Google Shape;78;p18"/>
          <p:cNvSpPr txBox="1">
            <a:spLocks noGrp="1"/>
          </p:cNvSpPr>
          <p:nvPr>
            <p:ph type="body" idx="1"/>
          </p:nvPr>
        </p:nvSpPr>
        <p:spPr>
          <a:xfrm>
            <a:off x="311700" y="980725"/>
            <a:ext cx="8832300" cy="8505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dirty="0">
                <a:solidFill>
                  <a:schemeClr val="dk1"/>
                </a:solidFill>
                <a:latin typeface="Arial"/>
                <a:ea typeface="Arial"/>
                <a:cs typeface="Arial"/>
                <a:sym typeface="Arial"/>
              </a:rPr>
              <a:t>In 2015, “</a:t>
            </a:r>
            <a:r>
              <a:rPr lang="en" sz="2400" dirty="0">
                <a:solidFill>
                  <a:srgbClr val="FFFFFF"/>
                </a:solidFill>
                <a:latin typeface="Arial"/>
                <a:ea typeface="Arial"/>
                <a:cs typeface="Arial"/>
                <a:sym typeface="Arial"/>
              </a:rPr>
              <a:t>one of the first federally approved health care-related deliveries by drone” occured in the US.</a:t>
            </a:r>
            <a:endParaRPr sz="2400" dirty="0">
              <a:solidFill>
                <a:schemeClr val="dk1"/>
              </a:solidFill>
              <a:latin typeface="Arial"/>
              <a:ea typeface="Arial"/>
              <a:cs typeface="Arial"/>
              <a:sym typeface="Arial"/>
            </a:endParaRPr>
          </a:p>
        </p:txBody>
      </p:sp>
      <p:pic>
        <p:nvPicPr>
          <p:cNvPr id="2" name="Online Media 1" title="Drones mark first with medical delivery">
            <a:hlinkClick r:id="" action="ppaction://media"/>
            <a:extLst>
              <a:ext uri="{FF2B5EF4-FFF2-40B4-BE49-F238E27FC236}">
                <a16:creationId xmlns:a16="http://schemas.microsoft.com/office/drawing/2014/main" id="{C8223B4F-2733-6850-B66D-CD08F16F1125}"/>
              </a:ext>
            </a:extLst>
          </p:cNvPr>
          <p:cNvPicPr>
            <a:picLocks noRot="1" noChangeAspect="1"/>
          </p:cNvPicPr>
          <p:nvPr>
            <a:videoFile r:link="rId1"/>
          </p:nvPr>
        </p:nvPicPr>
        <p:blipFill>
          <a:blip r:embed="rId4"/>
          <a:stretch>
            <a:fillRect/>
          </a:stretch>
        </p:blipFill>
        <p:spPr>
          <a:xfrm>
            <a:off x="1678132" y="1790883"/>
            <a:ext cx="5787736" cy="32700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Medical Delivery to Remote Areas</a:t>
            </a:r>
            <a:endParaRPr/>
          </a:p>
        </p:txBody>
      </p:sp>
      <p:sp>
        <p:nvSpPr>
          <p:cNvPr id="85" name="Google Shape;85;p19"/>
          <p:cNvSpPr txBox="1">
            <a:spLocks noGrp="1"/>
          </p:cNvSpPr>
          <p:nvPr>
            <p:ph type="body" idx="1"/>
          </p:nvPr>
        </p:nvSpPr>
        <p:spPr>
          <a:xfrm>
            <a:off x="311700" y="980725"/>
            <a:ext cx="8832300" cy="890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Medical drone delivery is starting to be used more to provide healthcare to residents in remote and rural locations.</a:t>
            </a:r>
            <a:endParaRPr sz="2400">
              <a:solidFill>
                <a:schemeClr val="dk1"/>
              </a:solidFill>
              <a:latin typeface="Arial"/>
              <a:ea typeface="Arial"/>
              <a:cs typeface="Arial"/>
              <a:sym typeface="Arial"/>
            </a:endParaRPr>
          </a:p>
        </p:txBody>
      </p:sp>
      <p:pic>
        <p:nvPicPr>
          <p:cNvPr id="2" name="Online Media 1" title="Drones for good: delivering medical equipment to remote communities">
            <a:hlinkClick r:id="" action="ppaction://media"/>
            <a:extLst>
              <a:ext uri="{FF2B5EF4-FFF2-40B4-BE49-F238E27FC236}">
                <a16:creationId xmlns:a16="http://schemas.microsoft.com/office/drawing/2014/main" id="{7977E8CF-1005-A2ED-5214-71026AF1F358}"/>
              </a:ext>
            </a:extLst>
          </p:cNvPr>
          <p:cNvPicPr>
            <a:picLocks noRot="1" noChangeAspect="1"/>
          </p:cNvPicPr>
          <p:nvPr>
            <a:videoFile r:link="rId1"/>
          </p:nvPr>
        </p:nvPicPr>
        <p:blipFill>
          <a:blip r:embed="rId4"/>
          <a:stretch>
            <a:fillRect/>
          </a:stretch>
        </p:blipFill>
        <p:spPr>
          <a:xfrm>
            <a:off x="1695450" y="1796016"/>
            <a:ext cx="5753100" cy="32505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Computer Science − Variables</a:t>
            </a:r>
            <a:endParaRPr/>
          </a:p>
        </p:txBody>
      </p:sp>
      <p:sp>
        <p:nvSpPr>
          <p:cNvPr id="92" name="Google Shape;92;p20"/>
          <p:cNvSpPr txBox="1">
            <a:spLocks noGrp="1"/>
          </p:cNvSpPr>
          <p:nvPr>
            <p:ph type="body" idx="1"/>
          </p:nvPr>
        </p:nvSpPr>
        <p:spPr>
          <a:xfrm>
            <a:off x="311700" y="980725"/>
            <a:ext cx="8785200" cy="1975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000">
                <a:solidFill>
                  <a:schemeClr val="dk1"/>
                </a:solidFill>
                <a:latin typeface="Arial"/>
                <a:ea typeface="Arial"/>
                <a:cs typeface="Arial"/>
                <a:sym typeface="Arial"/>
              </a:rPr>
              <a:t>A </a:t>
            </a:r>
            <a:r>
              <a:rPr lang="en" sz="2000" b="1">
                <a:solidFill>
                  <a:schemeClr val="dk1"/>
                </a:solidFill>
                <a:latin typeface="Arial"/>
                <a:ea typeface="Arial"/>
                <a:cs typeface="Arial"/>
                <a:sym typeface="Arial"/>
              </a:rPr>
              <a:t>variable</a:t>
            </a:r>
            <a:r>
              <a:rPr lang="en" sz="2000">
                <a:solidFill>
                  <a:schemeClr val="dk1"/>
                </a:solidFill>
                <a:latin typeface="Arial"/>
                <a:ea typeface="Arial"/>
                <a:cs typeface="Arial"/>
                <a:sym typeface="Arial"/>
              </a:rPr>
              <a:t> is a place with a name that stores information.</a:t>
            </a:r>
            <a:endParaRPr sz="2000">
              <a:solidFill>
                <a:schemeClr val="dk1"/>
              </a:solidFill>
              <a:latin typeface="Arial"/>
              <a:ea typeface="Arial"/>
              <a:cs typeface="Arial"/>
              <a:sym typeface="Arial"/>
            </a:endParaRPr>
          </a:p>
          <a:p>
            <a:pPr marL="0" lvl="0" indent="0" algn="l" rtl="0">
              <a:lnSpc>
                <a:spcPct val="100000"/>
              </a:lnSpc>
              <a:spcBef>
                <a:spcPts val="1000"/>
              </a:spcBef>
              <a:spcAft>
                <a:spcPts val="0"/>
              </a:spcAft>
              <a:buNone/>
            </a:pPr>
            <a:r>
              <a:rPr lang="en" sz="2000">
                <a:solidFill>
                  <a:schemeClr val="dk1"/>
                </a:solidFill>
                <a:latin typeface="Arial"/>
                <a:ea typeface="Arial"/>
                <a:cs typeface="Arial"/>
                <a:sym typeface="Arial"/>
              </a:rPr>
              <a:t>In computer programing, a </a:t>
            </a:r>
            <a:r>
              <a:rPr lang="en" sz="2000" b="1">
                <a:solidFill>
                  <a:schemeClr val="dk1"/>
                </a:solidFill>
                <a:latin typeface="Arial"/>
                <a:ea typeface="Arial"/>
                <a:cs typeface="Arial"/>
                <a:sym typeface="Arial"/>
              </a:rPr>
              <a:t>variable</a:t>
            </a:r>
            <a:r>
              <a:rPr lang="en" sz="2000">
                <a:solidFill>
                  <a:schemeClr val="dk1"/>
                </a:solidFill>
                <a:latin typeface="Arial"/>
                <a:ea typeface="Arial"/>
                <a:cs typeface="Arial"/>
                <a:sym typeface="Arial"/>
              </a:rPr>
              <a:t> can be used so that a value in the code can be efficiently changed. This allows for a single code to be used with multiple pieces of information.</a:t>
            </a:r>
            <a:endParaRPr sz="2000">
              <a:solidFill>
                <a:schemeClr val="dk1"/>
              </a:solidFill>
              <a:latin typeface="Arial"/>
              <a:ea typeface="Arial"/>
              <a:cs typeface="Arial"/>
              <a:sym typeface="Arial"/>
            </a:endParaRPr>
          </a:p>
          <a:p>
            <a:pPr marL="0" lvl="0" indent="0" algn="l" rtl="0">
              <a:lnSpc>
                <a:spcPct val="100000"/>
              </a:lnSpc>
              <a:spcBef>
                <a:spcPts val="1000"/>
              </a:spcBef>
              <a:spcAft>
                <a:spcPts val="1200"/>
              </a:spcAft>
              <a:buNone/>
            </a:pPr>
            <a:r>
              <a:rPr lang="en" sz="2000">
                <a:solidFill>
                  <a:schemeClr val="dk1"/>
                </a:solidFill>
                <a:latin typeface="Arial"/>
                <a:ea typeface="Arial"/>
                <a:cs typeface="Arial"/>
                <a:sym typeface="Arial"/>
              </a:rPr>
              <a:t>A </a:t>
            </a:r>
            <a:r>
              <a:rPr lang="en" sz="2000" b="1">
                <a:solidFill>
                  <a:schemeClr val="dk1"/>
                </a:solidFill>
                <a:latin typeface="Arial"/>
                <a:ea typeface="Arial"/>
                <a:cs typeface="Arial"/>
                <a:sym typeface="Arial"/>
              </a:rPr>
              <a:t>variable</a:t>
            </a:r>
            <a:r>
              <a:rPr lang="en" sz="2000">
                <a:solidFill>
                  <a:schemeClr val="dk1"/>
                </a:solidFill>
                <a:latin typeface="Arial"/>
                <a:ea typeface="Arial"/>
                <a:cs typeface="Arial"/>
                <a:sym typeface="Arial"/>
              </a:rPr>
              <a:t> must be declared and defined (given a value) </a:t>
            </a:r>
            <a:r>
              <a:rPr lang="en" sz="2000" i="1">
                <a:solidFill>
                  <a:schemeClr val="dk1"/>
                </a:solidFill>
                <a:latin typeface="Arial"/>
                <a:ea typeface="Arial"/>
                <a:cs typeface="Arial"/>
                <a:sym typeface="Arial"/>
              </a:rPr>
              <a:t>before</a:t>
            </a:r>
            <a:r>
              <a:rPr lang="en" sz="2000">
                <a:solidFill>
                  <a:schemeClr val="dk1"/>
                </a:solidFill>
                <a:latin typeface="Arial"/>
                <a:ea typeface="Arial"/>
                <a:cs typeface="Arial"/>
                <a:sym typeface="Arial"/>
              </a:rPr>
              <a:t> it is used in the code.</a:t>
            </a:r>
            <a:endParaRPr sz="2000">
              <a:solidFill>
                <a:schemeClr val="dk1"/>
              </a:solidFill>
              <a:latin typeface="Arial"/>
              <a:ea typeface="Arial"/>
              <a:cs typeface="Arial"/>
              <a:sym typeface="Arial"/>
            </a:endParaRPr>
          </a:p>
        </p:txBody>
      </p:sp>
      <p:pic>
        <p:nvPicPr>
          <p:cNvPr id="93" name="Google Shape;93;p20"/>
          <p:cNvPicPr preferRelativeResize="0"/>
          <p:nvPr/>
        </p:nvPicPr>
        <p:blipFill>
          <a:blip r:embed="rId3">
            <a:alphaModFix/>
          </a:blip>
          <a:stretch>
            <a:fillRect/>
          </a:stretch>
        </p:blipFill>
        <p:spPr>
          <a:xfrm>
            <a:off x="311700" y="3260850"/>
            <a:ext cx="5372048" cy="1713400"/>
          </a:xfrm>
          <a:prstGeom prst="rect">
            <a:avLst/>
          </a:prstGeom>
          <a:noFill/>
          <a:ln>
            <a:noFill/>
          </a:ln>
        </p:spPr>
      </p:pic>
      <p:sp>
        <p:nvSpPr>
          <p:cNvPr id="94" name="Google Shape;94;p20"/>
          <p:cNvSpPr txBox="1">
            <a:spLocks noGrp="1"/>
          </p:cNvSpPr>
          <p:nvPr>
            <p:ph type="body" idx="1"/>
          </p:nvPr>
        </p:nvSpPr>
        <p:spPr>
          <a:xfrm>
            <a:off x="5870550" y="3108450"/>
            <a:ext cx="3120600" cy="1782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000">
                <a:solidFill>
                  <a:schemeClr val="dk1"/>
                </a:solidFill>
                <a:latin typeface="Arial"/>
                <a:ea typeface="Arial"/>
                <a:cs typeface="Arial"/>
                <a:sym typeface="Arial"/>
              </a:rPr>
              <a:t>The </a:t>
            </a:r>
            <a:r>
              <a:rPr lang="en" sz="2000" b="1">
                <a:solidFill>
                  <a:schemeClr val="dk1"/>
                </a:solidFill>
                <a:latin typeface="Arial"/>
                <a:ea typeface="Arial"/>
                <a:cs typeface="Arial"/>
                <a:sym typeface="Arial"/>
              </a:rPr>
              <a:t>variable</a:t>
            </a:r>
            <a:r>
              <a:rPr lang="en" sz="2000">
                <a:solidFill>
                  <a:schemeClr val="dk1"/>
                </a:solidFill>
                <a:latin typeface="Arial"/>
                <a:ea typeface="Arial"/>
                <a:cs typeface="Arial"/>
                <a:sym typeface="Arial"/>
              </a:rPr>
              <a:t> “Example” is declared and is defined as the value </a:t>
            </a:r>
            <a:r>
              <a:rPr lang="en" sz="2000" u="sng">
                <a:solidFill>
                  <a:schemeClr val="dk1"/>
                </a:solidFill>
                <a:latin typeface="Arial"/>
                <a:ea typeface="Arial"/>
                <a:cs typeface="Arial"/>
                <a:sym typeface="Arial"/>
              </a:rPr>
              <a:t>5</a:t>
            </a:r>
            <a:r>
              <a:rPr lang="en" sz="2000">
                <a:solidFill>
                  <a:schemeClr val="dk1"/>
                </a:solidFill>
                <a:latin typeface="Arial"/>
                <a:ea typeface="Arial"/>
                <a:cs typeface="Arial"/>
                <a:sym typeface="Arial"/>
              </a:rPr>
              <a:t>. It is later used in the code to command Hopper to fly forward for </a:t>
            </a:r>
            <a:r>
              <a:rPr lang="en" sz="2000" u="sng">
                <a:solidFill>
                  <a:schemeClr val="dk1"/>
                </a:solidFill>
                <a:latin typeface="Arial"/>
                <a:ea typeface="Arial"/>
                <a:cs typeface="Arial"/>
                <a:sym typeface="Arial"/>
              </a:rPr>
              <a:t>5</a:t>
            </a:r>
            <a:r>
              <a:rPr lang="en" sz="2000">
                <a:solidFill>
                  <a:schemeClr val="dk1"/>
                </a:solidFill>
                <a:latin typeface="Arial"/>
                <a:ea typeface="Arial"/>
                <a:cs typeface="Arial"/>
                <a:sym typeface="Arial"/>
              </a:rPr>
              <a:t> seconds at 50% power.</a:t>
            </a:r>
            <a:endParaRPr sz="20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p:nvPr/>
        </p:nvSpPr>
        <p:spPr>
          <a:xfrm>
            <a:off x="311700" y="445025"/>
            <a:ext cx="2401200" cy="1184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100" name="Google Shape;100;p21"/>
          <p:cNvSpPr txBox="1"/>
          <p:nvPr/>
        </p:nvSpPr>
        <p:spPr>
          <a:xfrm>
            <a:off x="311700" y="1418925"/>
            <a:ext cx="2772600" cy="3596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sp>
        <p:nvSpPr>
          <p:cNvPr id="101" name="Google Shape;101;p21"/>
          <p:cNvSpPr/>
          <p:nvPr/>
        </p:nvSpPr>
        <p:spPr>
          <a:xfrm>
            <a:off x="7465050" y="172275"/>
            <a:ext cx="1511400" cy="696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21"/>
          <p:cNvSpPr/>
          <p:nvPr/>
        </p:nvSpPr>
        <p:spPr>
          <a:xfrm>
            <a:off x="3070750" y="226500"/>
            <a:ext cx="5916600" cy="46905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3" name="Google Shape;103;p21"/>
          <p:cNvPicPr preferRelativeResize="0"/>
          <p:nvPr/>
        </p:nvPicPr>
        <p:blipFill rotWithShape="1">
          <a:blip r:embed="rId3">
            <a:alphaModFix/>
          </a:blip>
          <a:srcRect l="9015" t="6500" r="13931" b="4333"/>
          <a:stretch/>
        </p:blipFill>
        <p:spPr>
          <a:xfrm>
            <a:off x="3044325" y="257875"/>
            <a:ext cx="5969449" cy="4627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Case Study</a:t>
            </a:r>
            <a:endParaRPr sz="4050"/>
          </a:p>
        </p:txBody>
      </p:sp>
      <p:sp>
        <p:nvSpPr>
          <p:cNvPr id="109" name="Google Shape;109;p22"/>
          <p:cNvSpPr txBox="1">
            <a:spLocks noGrp="1"/>
          </p:cNvSpPr>
          <p:nvPr>
            <p:ph type="body" idx="1"/>
          </p:nvPr>
        </p:nvSpPr>
        <p:spPr>
          <a:xfrm>
            <a:off x="311700" y="872925"/>
            <a:ext cx="5070600" cy="25626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1200"/>
              </a:spcAft>
              <a:buNone/>
            </a:pPr>
            <a:r>
              <a:rPr lang="en" sz="2000">
                <a:solidFill>
                  <a:schemeClr val="dk1"/>
                </a:solidFill>
                <a:latin typeface="Arial"/>
                <a:ea typeface="Arial"/>
                <a:cs typeface="Arial"/>
                <a:sym typeface="Arial"/>
              </a:rPr>
              <a:t>In November 2024, the University of Maryland received a $1.76M grant from the US Department of Transportation to fund a pilot program to deliver life saving medications. One of the delivery locations is to Smith Island, a rural fishing community that lies along the Maryland-Virginia border in the Chesapeake Bay 10 miles away from the mainland.</a:t>
            </a:r>
            <a:endParaRPr sz="2000">
              <a:solidFill>
                <a:schemeClr val="dk1"/>
              </a:solidFill>
              <a:latin typeface="Arial"/>
              <a:ea typeface="Arial"/>
              <a:cs typeface="Arial"/>
              <a:sym typeface="Arial"/>
            </a:endParaRPr>
          </a:p>
        </p:txBody>
      </p:sp>
      <p:sp>
        <p:nvSpPr>
          <p:cNvPr id="110" name="Google Shape;110;p22"/>
          <p:cNvSpPr txBox="1">
            <a:spLocks noGrp="1"/>
          </p:cNvSpPr>
          <p:nvPr>
            <p:ph type="body" idx="1"/>
          </p:nvPr>
        </p:nvSpPr>
        <p:spPr>
          <a:xfrm>
            <a:off x="311700" y="3716725"/>
            <a:ext cx="8793300" cy="1395000"/>
          </a:xfrm>
          <a:prstGeom prst="rect">
            <a:avLst/>
          </a:prstGeom>
        </p:spPr>
        <p:txBody>
          <a:bodyPr spcFirstLastPara="1" wrap="square" lIns="68575" tIns="34275" rIns="68575" bIns="34275" anchor="t" anchorCtr="0">
            <a:normAutofit fontScale="92500" lnSpcReduction="10000"/>
          </a:bodyPr>
          <a:lstStyle/>
          <a:p>
            <a:pPr marL="0" lvl="0" indent="0" algn="l" rtl="0">
              <a:lnSpc>
                <a:spcPct val="100000"/>
              </a:lnSpc>
              <a:spcBef>
                <a:spcPts val="800"/>
              </a:spcBef>
              <a:spcAft>
                <a:spcPts val="1200"/>
              </a:spcAft>
              <a:buNone/>
            </a:pPr>
            <a:r>
              <a:rPr lang="en" sz="2000">
                <a:solidFill>
                  <a:schemeClr val="dk1"/>
                </a:solidFill>
                <a:latin typeface="Arial"/>
                <a:ea typeface="Arial"/>
                <a:cs typeface="Arial"/>
                <a:sym typeface="Arial"/>
              </a:rPr>
              <a:t>“Many of its 200 residents are elderly or homebound and increasingly in need of medical care. The island’s lone medical assistant helps shuttle lab samples and prescriptions to and from Crisfield, the closest Eastern Shore, Md., town, via a once-daily ferry, unless winter weather blocks the passage.”</a:t>
            </a:r>
            <a:endParaRPr sz="2000">
              <a:solidFill>
                <a:schemeClr val="dk1"/>
              </a:solidFill>
              <a:latin typeface="Arial"/>
              <a:ea typeface="Arial"/>
              <a:cs typeface="Arial"/>
              <a:sym typeface="Arial"/>
            </a:endParaRPr>
          </a:p>
        </p:txBody>
      </p:sp>
      <p:pic>
        <p:nvPicPr>
          <p:cNvPr id="111" name="Google Shape;111;p22"/>
          <p:cNvPicPr preferRelativeResize="0"/>
          <p:nvPr/>
        </p:nvPicPr>
        <p:blipFill>
          <a:blip r:embed="rId3">
            <a:alphaModFix/>
          </a:blip>
          <a:stretch>
            <a:fillRect/>
          </a:stretch>
        </p:blipFill>
        <p:spPr>
          <a:xfrm>
            <a:off x="5454625" y="1159450"/>
            <a:ext cx="3536976" cy="1989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Activity Scenario</a:t>
            </a:r>
            <a:endParaRPr sz="4050"/>
          </a:p>
        </p:txBody>
      </p:sp>
      <p:sp>
        <p:nvSpPr>
          <p:cNvPr id="117" name="Google Shape;117;p23"/>
          <p:cNvSpPr txBox="1">
            <a:spLocks noGrp="1"/>
          </p:cNvSpPr>
          <p:nvPr>
            <p:ph type="body" idx="1"/>
          </p:nvPr>
        </p:nvSpPr>
        <p:spPr>
          <a:xfrm>
            <a:off x="311700" y="2094626"/>
            <a:ext cx="4260300" cy="2968200"/>
          </a:xfrm>
          <a:prstGeom prst="rect">
            <a:avLst/>
          </a:prstGeom>
        </p:spPr>
        <p:txBody>
          <a:bodyPr spcFirstLastPara="1" wrap="square" lIns="68575" tIns="34275" rIns="68575" bIns="34275" anchor="t" anchorCtr="0">
            <a:noAutofit/>
          </a:bodyPr>
          <a:lstStyle/>
          <a:p>
            <a:pPr marL="0" lvl="0" indent="0" algn="l" rtl="0">
              <a:lnSpc>
                <a:spcPct val="100000"/>
              </a:lnSpc>
              <a:spcBef>
                <a:spcPts val="1000"/>
              </a:spcBef>
              <a:spcAft>
                <a:spcPts val="0"/>
              </a:spcAft>
              <a:buNone/>
            </a:pPr>
            <a:r>
              <a:rPr lang="en">
                <a:solidFill>
                  <a:schemeClr val="dk1"/>
                </a:solidFill>
                <a:latin typeface="Arial"/>
                <a:ea typeface="Arial"/>
                <a:cs typeface="Arial"/>
                <a:sym typeface="Arial"/>
              </a:rPr>
              <a:t>Each island is equidistant (the same distance) from each other. Hopper’s starting position on the larger island is equidistant from each smaller island.</a:t>
            </a:r>
            <a:endParaRPr>
              <a:solidFill>
                <a:schemeClr val="dk1"/>
              </a:solidFill>
              <a:latin typeface="Arial"/>
              <a:ea typeface="Arial"/>
              <a:cs typeface="Arial"/>
              <a:sym typeface="Arial"/>
            </a:endParaRPr>
          </a:p>
          <a:p>
            <a:pPr marL="0" lvl="0" indent="0" algn="l" rtl="0">
              <a:lnSpc>
                <a:spcPct val="100000"/>
              </a:lnSpc>
              <a:spcBef>
                <a:spcPts val="1000"/>
              </a:spcBef>
              <a:spcAft>
                <a:spcPts val="0"/>
              </a:spcAft>
              <a:buNone/>
            </a:pPr>
            <a:r>
              <a:rPr lang="en">
                <a:solidFill>
                  <a:schemeClr val="dk1"/>
                </a:solidFill>
                <a:latin typeface="Arial"/>
                <a:ea typeface="Arial"/>
                <a:cs typeface="Arial"/>
                <a:sym typeface="Arial"/>
              </a:rPr>
              <a:t>Once an emergency is called in, Hopper needs to deliver medication to that island as soon as possible. You will write a single code with a declared variable that can efficiently be defined with a value that corresponds to that island.</a:t>
            </a:r>
            <a:endParaRPr>
              <a:solidFill>
                <a:schemeClr val="dk1"/>
              </a:solidFill>
              <a:latin typeface="Arial"/>
              <a:ea typeface="Arial"/>
              <a:cs typeface="Arial"/>
              <a:sym typeface="Arial"/>
            </a:endParaRPr>
          </a:p>
        </p:txBody>
      </p:sp>
      <p:pic>
        <p:nvPicPr>
          <p:cNvPr id="118" name="Google Shape;118;p23"/>
          <p:cNvPicPr preferRelativeResize="0"/>
          <p:nvPr/>
        </p:nvPicPr>
        <p:blipFill>
          <a:blip r:embed="rId3">
            <a:alphaModFix/>
          </a:blip>
          <a:stretch>
            <a:fillRect/>
          </a:stretch>
        </p:blipFill>
        <p:spPr>
          <a:xfrm>
            <a:off x="4627825" y="2223175"/>
            <a:ext cx="4334100" cy="2499225"/>
          </a:xfrm>
          <a:prstGeom prst="rect">
            <a:avLst/>
          </a:prstGeom>
          <a:noFill/>
          <a:ln>
            <a:noFill/>
          </a:ln>
        </p:spPr>
      </p:pic>
      <p:sp>
        <p:nvSpPr>
          <p:cNvPr id="119" name="Google Shape;119;p23"/>
          <p:cNvSpPr txBox="1">
            <a:spLocks noGrp="1"/>
          </p:cNvSpPr>
          <p:nvPr>
            <p:ph type="body" idx="1"/>
          </p:nvPr>
        </p:nvSpPr>
        <p:spPr>
          <a:xfrm>
            <a:off x="311700" y="872900"/>
            <a:ext cx="8785200" cy="1206000"/>
          </a:xfrm>
          <a:prstGeom prst="rect">
            <a:avLst/>
          </a:prstGeom>
        </p:spPr>
        <p:txBody>
          <a:bodyPr spcFirstLastPara="1" wrap="square" lIns="68575" tIns="34275" rIns="68575" bIns="34275" anchor="t" anchorCtr="0">
            <a:noAutofit/>
          </a:bodyPr>
          <a:lstStyle/>
          <a:p>
            <a:pPr marL="0" lvl="0" indent="0" algn="l" rtl="0">
              <a:lnSpc>
                <a:spcPct val="100000"/>
              </a:lnSpc>
              <a:spcBef>
                <a:spcPts val="300"/>
              </a:spcBef>
              <a:spcAft>
                <a:spcPts val="0"/>
              </a:spcAft>
              <a:buNone/>
            </a:pPr>
            <a:r>
              <a:rPr lang="en">
                <a:solidFill>
                  <a:schemeClr val="dk1"/>
                </a:solidFill>
                <a:latin typeface="Arial"/>
                <a:ea typeface="Arial"/>
                <a:cs typeface="Arial"/>
                <a:sym typeface="Arial"/>
              </a:rPr>
              <a:t>There is a medical center on an island that is surrounded by smaller islands that do not have any medical facilities. The medical center on the larger island uses Hopper to deliver time-sensitive medications to the residents of the smaller islands when there is an emergency.</a:t>
            </a:r>
            <a:endParaRPr sz="20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721</Words>
  <Application>Microsoft Office PowerPoint</Application>
  <PresentationFormat>On-screen Show (16:9)</PresentationFormat>
  <Paragraphs>40</Paragraphs>
  <Slides>8</Slides>
  <Notes>8</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Oswald ExtraLight</vt:lpstr>
      <vt:lpstr>Bebas Neue</vt:lpstr>
      <vt:lpstr>Simple Dark</vt:lpstr>
      <vt:lpstr>Drones in Package Delivery</vt:lpstr>
      <vt:lpstr>Group Discussion Questions on medical Delivery</vt:lpstr>
      <vt:lpstr>Medical Drone Delivery</vt:lpstr>
      <vt:lpstr>Medical Delivery to Remote Areas</vt:lpstr>
      <vt:lpstr>Computer Science − Variables</vt:lpstr>
      <vt:lpstr>PowerPoint Presentation</vt:lpstr>
      <vt:lpstr>Case Study</vt:lpstr>
      <vt:lpstr>Activity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Gardner</dc:creator>
  <cp:lastModifiedBy>Rachel Gardner</cp:lastModifiedBy>
  <cp:revision>1</cp:revision>
  <dcterms:modified xsi:type="dcterms:W3CDTF">2025-06-28T17:41:04Z</dcterms:modified>
</cp:coreProperties>
</file>