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ebas Neue" panose="020B0606020202050201" pitchFamily="34" charset="0"/>
      <p:regular r:id="rId11"/>
    </p:embeddedFont>
    <p:embeddedFont>
      <p:font typeface="Oswald ExtraLight" panose="00000300000000000000" pitchFamily="50"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411"/>
      </p:cViewPr>
      <p:guideLst>
        <p:guide orient="horz" pos="1620"/>
        <p:guide pos="2880"/>
      </p:guideLst>
    </p:cSldViewPr>
  </p:slideViewPr>
  <p:notesTextViewPr>
    <p:cViewPr>
      <p:scale>
        <a:sx n="1" d="1"/>
        <a:sy n="1" d="1"/>
      </p:scale>
      <p:origin x="0" y="-10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Y7WX8G6enb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3j5MRJeCoY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gawLLlg-Fw&amp;t=1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bs2iowa.com/news/local/free-aerial-seeding-initiative-aims-to-boost-soil-conservation-in-dubuque-count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a0f0541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a0f05414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a0f05414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Farms, ranches, beekeeping, dairy farms, poultry farms, vegetable farms, aquaculture (seafood farming),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If there is no agriculture in your local community, steer the discussion to where students may have seen examples of agriculture when out of town or in media.</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Older technologies: tractors, automatic feeding for livestock, automatic milking, biotechnology and the development of GMOs, combines, hay balers, sprayers, etc.</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Newer technologies: GPS, drones, temperature and moisture sensors, farm automation, genome editing, etc.</a:t>
            </a:r>
            <a:endParaRPr>
              <a:solidFill>
                <a:schemeClr val="dk1"/>
              </a:solidFill>
            </a:endParaRPr>
          </a:p>
        </p:txBody>
      </p:sp>
      <p:sp>
        <p:nvSpPr>
          <p:cNvPr id="69" name="Google Shape;69;g32a0f054149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2a0f05414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Colorado State University “The Future of Agriculture Technology is Now”</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− 1:33</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https://www.youtube.com/watch?v=Y7WX8G6enbc</a:t>
            </a:r>
            <a:endParaRPr dirty="0">
              <a:solidFill>
                <a:schemeClr val="dk1"/>
              </a:solidFill>
            </a:endParaRPr>
          </a:p>
        </p:txBody>
      </p:sp>
      <p:sp>
        <p:nvSpPr>
          <p:cNvPr id="75" name="Google Shape;75;g32a0f05414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2a0f054149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Natural Resources Defense Council “Cover Crops: The Secret Weapon to Healthier Soil”</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− 3:32</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https://www.youtube.com/watch?v=3j5MRJeCoYs</a:t>
            </a:r>
            <a:endParaRPr dirty="0">
              <a:solidFill>
                <a:schemeClr val="dk1"/>
              </a:solidFill>
            </a:endParaRPr>
          </a:p>
        </p:txBody>
      </p:sp>
      <p:sp>
        <p:nvSpPr>
          <p:cNvPr id="81" name="Google Shape;81;g32a0f054149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a0f05414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Maryland Farm &amp; Harvest “Aerial Seeding”</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− 4:12</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https://www.youtube.com/watch?v=ogawLLlg-Fw&amp;t=1s</a:t>
            </a:r>
            <a:endParaRPr dirty="0">
              <a:solidFill>
                <a:schemeClr val="dk1"/>
              </a:solidFill>
            </a:endParaRPr>
          </a:p>
        </p:txBody>
      </p:sp>
      <p:sp>
        <p:nvSpPr>
          <p:cNvPr id="88" name="Google Shape;88;g32a0f05414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bfc764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95" name="Google Shape;95;g35fbfc7645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2a0f054149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CBS 2 Iowa News Article: </a:t>
            </a:r>
            <a:r>
              <a:rPr lang="en" u="sng">
                <a:solidFill>
                  <a:schemeClr val="hlink"/>
                </a:solidFill>
                <a:hlinkClick r:id="rId3"/>
              </a:rPr>
              <a:t>https://cbs2iowa.com/news/local/free-aerial-seeding-initiative-aims-to-boost-soil-conservation-in-dubuque-county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*Educators are encouraged to find case study examples local to their area.</a:t>
            </a:r>
            <a:endParaRPr>
              <a:solidFill>
                <a:schemeClr val="dk1"/>
              </a:solidFill>
            </a:endParaRPr>
          </a:p>
        </p:txBody>
      </p:sp>
      <p:sp>
        <p:nvSpPr>
          <p:cNvPr id="104" name="Google Shape;104;g32a0f054149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2a0f054149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32a0f054149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ideo" Target="https://www.youtube.com/embed/Y7WX8G6enbc?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3j5MRJeCoYs?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ideo" Target="https://www.youtube.com/embed/ogawLLlg-Fw?start=1&amp;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3">
            <a:alphaModFix amt="30000"/>
          </a:blip>
          <a:srcRect/>
          <a:stretch/>
        </p:blipFill>
        <p:spPr>
          <a:xfrm>
            <a:off x="2213363" y="216075"/>
            <a:ext cx="4717275" cy="4717275"/>
          </a:xfrm>
          <a:prstGeom prst="rect">
            <a:avLst/>
          </a:prstGeom>
          <a:noFill/>
          <a:ln>
            <a:noFill/>
          </a:ln>
        </p:spPr>
      </p:pic>
      <p:sp>
        <p:nvSpPr>
          <p:cNvPr id="64" name="Google Shape;64;p16"/>
          <p:cNvSpPr txBox="1">
            <a:spLocks noGrp="1"/>
          </p:cNvSpPr>
          <p:nvPr>
            <p:ph type="body" idx="1"/>
          </p:nvPr>
        </p:nvSpPr>
        <p:spPr>
          <a:xfrm>
            <a:off x="235650" y="3039775"/>
            <a:ext cx="8672700" cy="12651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3800">
                <a:solidFill>
                  <a:schemeClr val="dk1"/>
                </a:solidFill>
                <a:latin typeface="Arial"/>
                <a:ea typeface="Arial"/>
                <a:cs typeface="Arial"/>
                <a:sym typeface="Arial"/>
              </a:rPr>
              <a:t>What is your favorite vegetable?</a:t>
            </a:r>
            <a:endParaRPr sz="3800">
              <a:solidFill>
                <a:schemeClr val="dk1"/>
              </a:solidFill>
              <a:latin typeface="Arial"/>
              <a:ea typeface="Arial"/>
              <a:cs typeface="Arial"/>
              <a:sym typeface="Arial"/>
            </a:endParaRPr>
          </a:p>
          <a:p>
            <a:pPr marL="0" lvl="0" indent="0" algn="ctr" rtl="0">
              <a:lnSpc>
                <a:spcPct val="100000"/>
              </a:lnSpc>
              <a:spcBef>
                <a:spcPts val="1200"/>
              </a:spcBef>
              <a:spcAft>
                <a:spcPts val="1200"/>
              </a:spcAft>
              <a:buNone/>
            </a:pPr>
            <a:r>
              <a:rPr lang="en" sz="3800">
                <a:solidFill>
                  <a:schemeClr val="dk1"/>
                </a:solidFill>
                <a:latin typeface="Arial"/>
                <a:ea typeface="Arial"/>
                <a:cs typeface="Arial"/>
                <a:sym typeface="Arial"/>
              </a:rPr>
              <a:t>Do you know how it is grown?</a:t>
            </a:r>
            <a:endParaRPr sz="3800">
              <a:solidFill>
                <a:schemeClr val="dk1"/>
              </a:solidFill>
              <a:latin typeface="Arial"/>
              <a:ea typeface="Arial"/>
              <a:cs typeface="Arial"/>
              <a:sym typeface="Arial"/>
            </a:endParaRPr>
          </a:p>
        </p:txBody>
      </p:sp>
      <p:pic>
        <p:nvPicPr>
          <p:cNvPr id="65" name="Google Shape;65;p16"/>
          <p:cNvPicPr preferRelativeResize="0"/>
          <p:nvPr/>
        </p:nvPicPr>
        <p:blipFill>
          <a:blip r:embed="rId4">
            <a:alphaModFix/>
          </a:blip>
          <a:stretch>
            <a:fillRect/>
          </a:stretch>
        </p:blipFill>
        <p:spPr>
          <a:xfrm>
            <a:off x="2409663" y="1789075"/>
            <a:ext cx="4324675" cy="769950"/>
          </a:xfrm>
          <a:prstGeom prst="rect">
            <a:avLst/>
          </a:prstGeom>
          <a:noFill/>
          <a:ln>
            <a:noFill/>
          </a:ln>
        </p:spPr>
      </p:pic>
      <p:sp>
        <p:nvSpPr>
          <p:cNvPr id="66" name="Google Shape;66;p16"/>
          <p:cNvSpPr txBox="1">
            <a:spLocks noGrp="1"/>
          </p:cNvSpPr>
          <p:nvPr>
            <p:ph type="title"/>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800">
                <a:solidFill>
                  <a:srgbClr val="99CC67"/>
                </a:solidFill>
              </a:rPr>
              <a:t>Drones in Agriculture</a:t>
            </a:r>
            <a:endParaRPr sz="4800">
              <a:solidFill>
                <a:srgbClr val="99CC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2037225" y="503300"/>
            <a:ext cx="705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970"/>
              <a:buFont typeface="Bebas Neue"/>
              <a:buNone/>
            </a:pPr>
            <a:r>
              <a:rPr lang="en" sz="3800">
                <a:solidFill>
                  <a:srgbClr val="000000"/>
                </a:solidFill>
              </a:rPr>
              <a:t>Group Discussion Questions on Agriculture</a:t>
            </a:r>
            <a:endParaRPr sz="3800">
              <a:solidFill>
                <a:srgbClr val="000000"/>
              </a:solidFill>
            </a:endParaRPr>
          </a:p>
        </p:txBody>
      </p:sp>
      <p:sp>
        <p:nvSpPr>
          <p:cNvPr id="72" name="Google Shape;72;p17"/>
          <p:cNvSpPr txBox="1">
            <a:spLocks noGrp="1"/>
          </p:cNvSpPr>
          <p:nvPr>
            <p:ph type="body" idx="1"/>
          </p:nvPr>
        </p:nvSpPr>
        <p:spPr>
          <a:xfrm>
            <a:off x="2037225" y="1369225"/>
            <a:ext cx="6847800" cy="37743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Agriculture is the practice and science of growing crops and raising livestock to provide food.</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81000" algn="l" rtl="0">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are some examples of agriculture?</a:t>
            </a:r>
            <a:endParaRPr sz="2400">
              <a:solidFill>
                <a:srgbClr val="000000"/>
              </a:solidFill>
              <a:latin typeface="Arial"/>
              <a:ea typeface="Arial"/>
              <a:cs typeface="Arial"/>
              <a:sym typeface="Arial"/>
            </a:endParaRPr>
          </a:p>
          <a:p>
            <a:pPr marL="457200" lvl="0" indent="-381000" algn="l" rtl="0">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Is there any agriculture in your local community? If so, where and what is grown or raised?</a:t>
            </a:r>
            <a:endParaRPr sz="2400">
              <a:solidFill>
                <a:srgbClr val="000000"/>
              </a:solidFill>
              <a:latin typeface="Arial"/>
              <a:ea typeface="Arial"/>
              <a:cs typeface="Arial"/>
              <a:sym typeface="Arial"/>
            </a:endParaRPr>
          </a:p>
          <a:p>
            <a:pPr marL="457200" lvl="0" indent="-381000" algn="l" rtl="0">
              <a:lnSpc>
                <a:spcPct val="100000"/>
              </a:lnSpc>
              <a:spcBef>
                <a:spcPts val="1000"/>
              </a:spcBef>
              <a:spcAft>
                <a:spcPts val="1200"/>
              </a:spcAft>
              <a:buClr>
                <a:srgbClr val="000000"/>
              </a:buClr>
              <a:buSzPts val="2400"/>
              <a:buFont typeface="Arial"/>
              <a:buAutoNum type="arabicPeriod"/>
            </a:pPr>
            <a:r>
              <a:rPr lang="en" sz="2400">
                <a:solidFill>
                  <a:srgbClr val="000000"/>
                </a:solidFill>
                <a:latin typeface="Arial"/>
                <a:ea typeface="Arial"/>
                <a:cs typeface="Arial"/>
                <a:sym typeface="Arial"/>
              </a:rPr>
              <a:t>Do you know of any technologies that are currently used in agriculture?</a:t>
            </a:r>
            <a:endParaRPr sz="24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Technology in Agriculture</a:t>
            </a:r>
            <a:endParaRPr/>
          </a:p>
        </p:txBody>
      </p:sp>
      <p:pic>
        <p:nvPicPr>
          <p:cNvPr id="2" name="Online Media 1" title="The Future of Agriculture Technology is Now">
            <a:hlinkClick r:id="" action="ppaction://media"/>
            <a:extLst>
              <a:ext uri="{FF2B5EF4-FFF2-40B4-BE49-F238E27FC236}">
                <a16:creationId xmlns:a16="http://schemas.microsoft.com/office/drawing/2014/main" id="{A112669E-9E8C-53E5-0972-5767BCE67D02}"/>
              </a:ext>
            </a:extLst>
          </p:cNvPr>
          <p:cNvPicPr>
            <a:picLocks noRot="1" noChangeAspect="1"/>
          </p:cNvPicPr>
          <p:nvPr>
            <a:videoFile r:link="rId1"/>
          </p:nvPr>
        </p:nvPicPr>
        <p:blipFill>
          <a:blip r:embed="rId4"/>
          <a:stretch>
            <a:fillRect/>
          </a:stretch>
        </p:blipFill>
        <p:spPr>
          <a:xfrm>
            <a:off x="842945" y="825759"/>
            <a:ext cx="7458110" cy="4213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Cover Crops</a:t>
            </a:r>
            <a:endParaRPr/>
          </a:p>
        </p:txBody>
      </p:sp>
      <p:sp>
        <p:nvSpPr>
          <p:cNvPr id="84" name="Google Shape;84;p19"/>
          <p:cNvSpPr txBox="1">
            <a:spLocks noGrp="1"/>
          </p:cNvSpPr>
          <p:nvPr>
            <p:ph type="body" idx="1"/>
          </p:nvPr>
        </p:nvSpPr>
        <p:spPr>
          <a:xfrm>
            <a:off x="311700" y="980725"/>
            <a:ext cx="8832300" cy="8640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A cover crop is a crop that is grown to cover and benefit the soil, not for harvesting.</a:t>
            </a:r>
            <a:endParaRPr sz="2200">
              <a:solidFill>
                <a:schemeClr val="dk1"/>
              </a:solidFill>
            </a:endParaRPr>
          </a:p>
        </p:txBody>
      </p:sp>
      <p:pic>
        <p:nvPicPr>
          <p:cNvPr id="2" name="Online Media 1" title="Cover Crops: The Secret Weapon to Healthier Soil">
            <a:hlinkClick r:id="" action="ppaction://media"/>
            <a:extLst>
              <a:ext uri="{FF2B5EF4-FFF2-40B4-BE49-F238E27FC236}">
                <a16:creationId xmlns:a16="http://schemas.microsoft.com/office/drawing/2014/main" id="{041E9C8C-0E48-4844-0816-10C8848FFD89}"/>
              </a:ext>
            </a:extLst>
          </p:cNvPr>
          <p:cNvPicPr>
            <a:picLocks noRot="1" noChangeAspect="1"/>
          </p:cNvPicPr>
          <p:nvPr>
            <a:videoFile r:link="rId1"/>
          </p:nvPr>
        </p:nvPicPr>
        <p:blipFill>
          <a:blip r:embed="rId4"/>
          <a:stretch>
            <a:fillRect/>
          </a:stretch>
        </p:blipFill>
        <p:spPr>
          <a:xfrm>
            <a:off x="1657350" y="1794527"/>
            <a:ext cx="5829300" cy="3293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Aerial Seeding</a:t>
            </a:r>
            <a:endParaRPr/>
          </a:p>
        </p:txBody>
      </p:sp>
      <p:sp>
        <p:nvSpPr>
          <p:cNvPr id="91" name="Google Shape;91;p20"/>
          <p:cNvSpPr txBox="1">
            <a:spLocks noGrp="1"/>
          </p:cNvSpPr>
          <p:nvPr>
            <p:ph type="body" idx="1"/>
          </p:nvPr>
        </p:nvSpPr>
        <p:spPr>
          <a:xfrm>
            <a:off x="311700" y="980725"/>
            <a:ext cx="8832300" cy="8640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Aerial seeding is the process of planting seeds by spraying them onto a field from a plane, helicopter, or drone.</a:t>
            </a:r>
            <a:endParaRPr sz="2200">
              <a:solidFill>
                <a:schemeClr val="dk1"/>
              </a:solidFill>
            </a:endParaRPr>
          </a:p>
        </p:txBody>
      </p:sp>
      <p:pic>
        <p:nvPicPr>
          <p:cNvPr id="2" name="Online Media 1" title="Aerial Seeding">
            <a:hlinkClick r:id="" action="ppaction://media"/>
            <a:extLst>
              <a:ext uri="{FF2B5EF4-FFF2-40B4-BE49-F238E27FC236}">
                <a16:creationId xmlns:a16="http://schemas.microsoft.com/office/drawing/2014/main" id="{2D1EF471-5FAE-A3AA-F5B3-1BEC7DEC5A86}"/>
              </a:ext>
            </a:extLst>
          </p:cNvPr>
          <p:cNvPicPr>
            <a:picLocks noRot="1" noChangeAspect="1"/>
          </p:cNvPicPr>
          <p:nvPr>
            <a:videoFile r:link="rId1"/>
          </p:nvPr>
        </p:nvPicPr>
        <p:blipFill>
          <a:blip r:embed="rId4"/>
          <a:stretch>
            <a:fillRect/>
          </a:stretch>
        </p:blipFill>
        <p:spPr>
          <a:xfrm>
            <a:off x="1683327" y="1803100"/>
            <a:ext cx="5777346" cy="326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98" name="Google Shape;98;p21"/>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99" name="Google Shape;99;p21"/>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p21"/>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1" name="Google Shape;101;p21"/>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sp>
        <p:nvSpPr>
          <p:cNvPr id="107" name="Google Shape;107;p22"/>
          <p:cNvSpPr txBox="1">
            <a:spLocks noGrp="1"/>
          </p:cNvSpPr>
          <p:nvPr>
            <p:ph type="body" idx="1"/>
          </p:nvPr>
        </p:nvSpPr>
        <p:spPr>
          <a:xfrm>
            <a:off x="311700" y="1056925"/>
            <a:ext cx="4423200" cy="1726800"/>
          </a:xfrm>
          <a:prstGeom prst="rect">
            <a:avLst/>
          </a:prstGeom>
        </p:spPr>
        <p:txBody>
          <a:bodyPr spcFirstLastPara="1" wrap="square" lIns="68575" tIns="34275" rIns="68575" bIns="34275" anchor="t" anchorCtr="0">
            <a:normAutofit fontScale="92500" lnSpcReduction="10000"/>
          </a:bodyPr>
          <a:lstStyle/>
          <a:p>
            <a:pPr marL="0" lvl="0" indent="0" algn="l" rtl="0">
              <a:lnSpc>
                <a:spcPct val="100000"/>
              </a:lnSpc>
              <a:spcBef>
                <a:spcPts val="800"/>
              </a:spcBef>
              <a:spcAft>
                <a:spcPts val="1200"/>
              </a:spcAft>
              <a:buSzPts val="1018"/>
              <a:buNone/>
            </a:pPr>
            <a:r>
              <a:rPr lang="en" sz="2120">
                <a:solidFill>
                  <a:schemeClr val="dk1"/>
                </a:solidFill>
                <a:latin typeface="Arial"/>
                <a:ea typeface="Arial"/>
                <a:cs typeface="Arial"/>
                <a:sym typeface="Arial"/>
              </a:rPr>
              <a:t>In September 2024, a program in Dubuque County, Iowa allowed some farmers to use drones, free of cost up to 200 acres, to seed their cover crops.</a:t>
            </a:r>
            <a:endParaRPr sz="2120">
              <a:solidFill>
                <a:schemeClr val="dk1"/>
              </a:solidFill>
              <a:latin typeface="Arial"/>
              <a:ea typeface="Arial"/>
              <a:cs typeface="Arial"/>
              <a:sym typeface="Arial"/>
            </a:endParaRPr>
          </a:p>
        </p:txBody>
      </p:sp>
      <p:pic>
        <p:nvPicPr>
          <p:cNvPr id="108" name="Google Shape;108;p22"/>
          <p:cNvPicPr preferRelativeResize="0"/>
          <p:nvPr/>
        </p:nvPicPr>
        <p:blipFill>
          <a:blip r:embed="rId3">
            <a:alphaModFix/>
          </a:blip>
          <a:stretch>
            <a:fillRect/>
          </a:stretch>
        </p:blipFill>
        <p:spPr>
          <a:xfrm>
            <a:off x="5080421" y="904525"/>
            <a:ext cx="3496781" cy="1896924"/>
          </a:xfrm>
          <a:prstGeom prst="rect">
            <a:avLst/>
          </a:prstGeom>
          <a:noFill/>
          <a:ln>
            <a:noFill/>
          </a:ln>
        </p:spPr>
      </p:pic>
      <p:sp>
        <p:nvSpPr>
          <p:cNvPr id="109" name="Google Shape;109;p22"/>
          <p:cNvSpPr txBox="1">
            <a:spLocks noGrp="1"/>
          </p:cNvSpPr>
          <p:nvPr>
            <p:ph type="body" idx="1"/>
          </p:nvPr>
        </p:nvSpPr>
        <p:spPr>
          <a:xfrm>
            <a:off x="311700" y="2823150"/>
            <a:ext cx="8520600" cy="2193000"/>
          </a:xfrm>
          <a:prstGeom prst="rect">
            <a:avLst/>
          </a:prstGeom>
        </p:spPr>
        <p:txBody>
          <a:bodyPr spcFirstLastPara="1" wrap="square" lIns="68575" tIns="34275" rIns="68575" bIns="34275" anchor="t" anchorCtr="0">
            <a:normAutofit fontScale="92500" lnSpcReduction="10000"/>
          </a:bodyPr>
          <a:lstStyle/>
          <a:p>
            <a:pPr marL="0" lvl="0" indent="0" algn="l" rtl="0">
              <a:lnSpc>
                <a:spcPct val="100000"/>
              </a:lnSpc>
              <a:spcBef>
                <a:spcPts val="800"/>
              </a:spcBef>
              <a:spcAft>
                <a:spcPts val="0"/>
              </a:spcAft>
              <a:buClr>
                <a:srgbClr val="000000"/>
              </a:buClr>
              <a:buSzPts val="1018"/>
              <a:buFont typeface="Arial"/>
              <a:buNone/>
            </a:pPr>
            <a:r>
              <a:rPr lang="en" sz="2100">
                <a:solidFill>
                  <a:schemeClr val="dk1"/>
                </a:solidFill>
                <a:latin typeface="Arial"/>
                <a:ea typeface="Arial"/>
                <a:cs typeface="Arial"/>
                <a:sym typeface="Arial"/>
              </a:rPr>
              <a:t>“One of the big advantages of using drones, compared to traditional drilling and aerial broadcasting using planes, is that drones can apply seeds more precisely and in less time.</a:t>
            </a:r>
            <a:endParaRPr sz="2100">
              <a:solidFill>
                <a:schemeClr val="dk1"/>
              </a:solidFill>
              <a:latin typeface="Arial"/>
              <a:ea typeface="Arial"/>
              <a:cs typeface="Arial"/>
              <a:sym typeface="Arial"/>
            </a:endParaRPr>
          </a:p>
          <a:p>
            <a:pPr marL="0" lvl="0" indent="0" algn="l" rtl="0">
              <a:lnSpc>
                <a:spcPct val="100000"/>
              </a:lnSpc>
              <a:spcBef>
                <a:spcPts val="1200"/>
              </a:spcBef>
              <a:spcAft>
                <a:spcPts val="1200"/>
              </a:spcAft>
              <a:buNone/>
            </a:pPr>
            <a:r>
              <a:rPr lang="en" sz="2100">
                <a:solidFill>
                  <a:schemeClr val="dk1"/>
                </a:solidFill>
                <a:latin typeface="Arial"/>
                <a:ea typeface="Arial"/>
                <a:cs typeface="Arial"/>
                <a:sym typeface="Arial"/>
              </a:rPr>
              <a:t>The goal of it is to fund programs that are tackling natural resource challenges on agricultural land, and to push for more conservation and sustainability efforts.” (Reported by CBS 2 Iowa.)</a:t>
            </a:r>
            <a:endParaRPr sz="21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15" name="Google Shape;115;p23"/>
          <p:cNvSpPr txBox="1">
            <a:spLocks noGrp="1"/>
          </p:cNvSpPr>
          <p:nvPr>
            <p:ph type="body" idx="1"/>
          </p:nvPr>
        </p:nvSpPr>
        <p:spPr>
          <a:xfrm>
            <a:off x="311700" y="980725"/>
            <a:ext cx="5848500" cy="2994300"/>
          </a:xfrm>
          <a:prstGeom prst="rect">
            <a:avLst/>
          </a:prstGeom>
        </p:spPr>
        <p:txBody>
          <a:bodyPr spcFirstLastPara="1" wrap="square" lIns="68575" tIns="34275" rIns="68575" bIns="34275" anchor="t" anchorCtr="0">
            <a:noAutofit/>
          </a:bodyPr>
          <a:lstStyle/>
          <a:p>
            <a:pPr marL="0" lvl="0" indent="0" algn="l" rtl="0">
              <a:lnSpc>
                <a:spcPct val="100000"/>
              </a:lnSpc>
              <a:spcBef>
                <a:spcPts val="300"/>
              </a:spcBef>
              <a:spcAft>
                <a:spcPts val="0"/>
              </a:spcAft>
              <a:buNone/>
            </a:pPr>
            <a:r>
              <a:rPr lang="en" sz="2000">
                <a:solidFill>
                  <a:schemeClr val="dk1"/>
                </a:solidFill>
                <a:latin typeface="Arial"/>
                <a:ea typeface="Arial"/>
                <a:cs typeface="Arial"/>
                <a:sym typeface="Arial"/>
              </a:rPr>
              <a:t>In your 10-acre peach orchard, you want to plant a grass mixture as a cover crop in between the rows of peach trees using aerial seeding with a drone.</a:t>
            </a:r>
            <a:endParaRPr sz="2000">
              <a:solidFill>
                <a:schemeClr val="dk1"/>
              </a:solidFill>
              <a:latin typeface="Arial"/>
              <a:ea typeface="Arial"/>
              <a:cs typeface="Arial"/>
              <a:sym typeface="Arial"/>
            </a:endParaRPr>
          </a:p>
          <a:p>
            <a:pPr marL="0" lvl="0" indent="0" algn="l" rtl="0">
              <a:lnSpc>
                <a:spcPct val="100000"/>
              </a:lnSpc>
              <a:spcBef>
                <a:spcPts val="1000"/>
              </a:spcBef>
              <a:spcAft>
                <a:spcPts val="0"/>
              </a:spcAft>
              <a:buNone/>
            </a:pPr>
            <a:r>
              <a:rPr lang="en" sz="2000">
                <a:solidFill>
                  <a:schemeClr val="dk1"/>
                </a:solidFill>
                <a:latin typeface="Arial"/>
                <a:ea typeface="Arial"/>
                <a:cs typeface="Arial"/>
                <a:sym typeface="Arial"/>
              </a:rPr>
              <a:t>You and a visual observer will work together to fly Hopper through the spaces between each row of trees while spraying seeds. It is necessary fill up on seeds, and to fly Hopper over and through the trees to reach the next space at the end of each row.</a:t>
            </a:r>
            <a:endParaRPr sz="2000">
              <a:solidFill>
                <a:schemeClr val="dk1"/>
              </a:solidFill>
              <a:latin typeface="Arial"/>
              <a:ea typeface="Arial"/>
              <a:cs typeface="Arial"/>
              <a:sym typeface="Arial"/>
            </a:endParaRPr>
          </a:p>
        </p:txBody>
      </p:sp>
      <p:pic>
        <p:nvPicPr>
          <p:cNvPr id="116" name="Google Shape;116;p23"/>
          <p:cNvPicPr preferRelativeResize="0"/>
          <p:nvPr/>
        </p:nvPicPr>
        <p:blipFill>
          <a:blip r:embed="rId3">
            <a:alphaModFix/>
          </a:blip>
          <a:stretch>
            <a:fillRect/>
          </a:stretch>
        </p:blipFill>
        <p:spPr>
          <a:xfrm>
            <a:off x="6160200" y="1286588"/>
            <a:ext cx="2861525" cy="2382575"/>
          </a:xfrm>
          <a:prstGeom prst="rect">
            <a:avLst/>
          </a:prstGeom>
          <a:noFill/>
          <a:ln>
            <a:noFill/>
          </a:ln>
        </p:spPr>
      </p:pic>
      <p:sp>
        <p:nvSpPr>
          <p:cNvPr id="117" name="Google Shape;117;p23"/>
          <p:cNvSpPr txBox="1">
            <a:spLocks noGrp="1"/>
          </p:cNvSpPr>
          <p:nvPr>
            <p:ph type="body" idx="1"/>
          </p:nvPr>
        </p:nvSpPr>
        <p:spPr>
          <a:xfrm>
            <a:off x="311700" y="3975025"/>
            <a:ext cx="8520600" cy="988500"/>
          </a:xfrm>
          <a:prstGeom prst="rect">
            <a:avLst/>
          </a:prstGeom>
        </p:spPr>
        <p:txBody>
          <a:bodyPr spcFirstLastPara="1" wrap="square" lIns="68575" tIns="34275" rIns="68575" bIns="34275" anchor="t" anchorCtr="0">
            <a:normAutofit fontScale="92500" lnSpcReduction="10000"/>
          </a:bodyPr>
          <a:lstStyle/>
          <a:p>
            <a:pPr marL="0" lvl="0" indent="0" algn="l" rtl="0">
              <a:lnSpc>
                <a:spcPct val="100000"/>
              </a:lnSpc>
              <a:spcBef>
                <a:spcPts val="1000"/>
              </a:spcBef>
              <a:spcAft>
                <a:spcPts val="0"/>
              </a:spcAft>
              <a:buNone/>
            </a:pPr>
            <a:r>
              <a:rPr lang="en" sz="2000">
                <a:solidFill>
                  <a:schemeClr val="dk1"/>
                </a:solidFill>
                <a:latin typeface="Arial"/>
                <a:ea typeface="Arial"/>
                <a:cs typeface="Arial"/>
                <a:sym typeface="Arial"/>
              </a:rPr>
              <a:t>Then, you will find the amount of seeds needed to cover this orchard and write an equation that you can use for other orchards with different acreages to determine how much seed is needed.</a:t>
            </a:r>
            <a:endParaRPr sz="23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611</Words>
  <Application>Microsoft Office PowerPoint</Application>
  <PresentationFormat>On-screen Show (16:9)</PresentationFormat>
  <Paragraphs>40</Paragraphs>
  <Slides>8</Slides>
  <Notes>8</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Bebas Neue</vt:lpstr>
      <vt:lpstr>Oswald ExtraLight</vt:lpstr>
      <vt:lpstr>Simple Dark</vt:lpstr>
      <vt:lpstr>Drones in Agriculture</vt:lpstr>
      <vt:lpstr>Group Discussion Questions on Agriculture</vt:lpstr>
      <vt:lpstr>Technology in Agriculture</vt:lpstr>
      <vt:lpstr>Cover Crops</vt:lpstr>
      <vt:lpstr>Aerial Seeding</vt:lpstr>
      <vt:lpstr>PowerPoint Presentation</vt:lpstr>
      <vt:lpstr>Case Study</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4</cp:revision>
  <dcterms:modified xsi:type="dcterms:W3CDTF">2025-06-28T17:24:34Z</dcterms:modified>
</cp:coreProperties>
</file>