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Bebas Neue" panose="020B0606020202050201" pitchFamily="34" charset="0"/>
      <p:regular r:id="rId12"/>
    </p:embeddedFont>
    <p:embeddedFont>
      <p:font typeface="Oswald ExtraLight" panose="00000300000000000000" pitchFamily="50"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CA2709-C7E4-473B-8FDC-3AC021917075}" v="2" dt="2025-06-28T17:57:10.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4" y="411"/>
      </p:cViewPr>
      <p:guideLst>
        <p:guide orient="horz" pos="1620"/>
        <p:guide pos="2880"/>
      </p:guideLst>
    </p:cSldViewPr>
  </p:slideViewPr>
  <p:notesTextViewPr>
    <p:cViewPr>
      <p:scale>
        <a:sx n="1" d="1"/>
        <a:sy n="1" d="1"/>
      </p:scale>
      <p:origin x="0" y="-105"/>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rdner" userId="7bbccd6f358364ac" providerId="LiveId" clId="{D7CA2709-C7E4-473B-8FDC-3AC021917075}"/>
    <pc:docChg chg="custSel modSld">
      <pc:chgData name="Rachel Gardner" userId="7bbccd6f358364ac" providerId="LiveId" clId="{D7CA2709-C7E4-473B-8FDC-3AC021917075}" dt="2025-06-28T17:57:23.187" v="13" actId="1076"/>
      <pc:docMkLst>
        <pc:docMk/>
      </pc:docMkLst>
      <pc:sldChg chg="addSp delSp modSp mod delAnim modAnim">
        <pc:chgData name="Rachel Gardner" userId="7bbccd6f358364ac" providerId="LiveId" clId="{D7CA2709-C7E4-473B-8FDC-3AC021917075}" dt="2025-06-28T17:56:56.085" v="7" actId="1076"/>
        <pc:sldMkLst>
          <pc:docMk/>
          <pc:sldMk cId="0" sldId="258"/>
        </pc:sldMkLst>
        <pc:picChg chg="add mod">
          <ac:chgData name="Rachel Gardner" userId="7bbccd6f358364ac" providerId="LiveId" clId="{D7CA2709-C7E4-473B-8FDC-3AC021917075}" dt="2025-06-28T17:56:56.085" v="7" actId="1076"/>
          <ac:picMkLst>
            <pc:docMk/>
            <pc:sldMk cId="0" sldId="258"/>
            <ac:picMk id="2" creationId="{E9784030-E400-6E19-57A7-1B151839C2EC}"/>
          </ac:picMkLst>
        </pc:picChg>
        <pc:picChg chg="del">
          <ac:chgData name="Rachel Gardner" userId="7bbccd6f358364ac" providerId="LiveId" clId="{D7CA2709-C7E4-473B-8FDC-3AC021917075}" dt="2025-06-28T17:56:32.058" v="0" actId="478"/>
          <ac:picMkLst>
            <pc:docMk/>
            <pc:sldMk cId="0" sldId="258"/>
            <ac:picMk id="79" creationId="{00000000-0000-0000-0000-000000000000}"/>
          </ac:picMkLst>
        </pc:picChg>
      </pc:sldChg>
      <pc:sldChg chg="addSp delSp modSp mod delAnim modAnim">
        <pc:chgData name="Rachel Gardner" userId="7bbccd6f358364ac" providerId="LiveId" clId="{D7CA2709-C7E4-473B-8FDC-3AC021917075}" dt="2025-06-28T17:57:23.187" v="13" actId="1076"/>
        <pc:sldMkLst>
          <pc:docMk/>
          <pc:sldMk cId="0" sldId="260"/>
        </pc:sldMkLst>
        <pc:picChg chg="add mod">
          <ac:chgData name="Rachel Gardner" userId="7bbccd6f358364ac" providerId="LiveId" clId="{D7CA2709-C7E4-473B-8FDC-3AC021917075}" dt="2025-06-28T17:57:23.187" v="13" actId="1076"/>
          <ac:picMkLst>
            <pc:docMk/>
            <pc:sldMk cId="0" sldId="260"/>
            <ac:picMk id="2" creationId="{76838EC7-7018-25E9-445C-0F8312E46EF9}"/>
          </ac:picMkLst>
        </pc:picChg>
        <pc:picChg chg="del">
          <ac:chgData name="Rachel Gardner" userId="7bbccd6f358364ac" providerId="LiveId" clId="{D7CA2709-C7E4-473B-8FDC-3AC021917075}" dt="2025-06-28T17:57:00.088" v="8" actId="478"/>
          <ac:picMkLst>
            <pc:docMk/>
            <pc:sldMk cId="0" sldId="260"/>
            <ac:picMk id="91" creationId="{00000000-0000-0000-0000-000000000000}"/>
          </ac:picMkLst>
        </pc:picChg>
      </pc:sldChg>
      <pc:sldChg chg="modSp mod">
        <pc:chgData name="Rachel Gardner" userId="7bbccd6f358364ac" providerId="LiveId" clId="{D7CA2709-C7E4-473B-8FDC-3AC021917075}" dt="2025-06-28T17:56:47.094" v="2" actId="27636"/>
        <pc:sldMkLst>
          <pc:docMk/>
          <pc:sldMk cId="0" sldId="261"/>
        </pc:sldMkLst>
        <pc:spChg chg="mod">
          <ac:chgData name="Rachel Gardner" userId="7bbccd6f358364ac" providerId="LiveId" clId="{D7CA2709-C7E4-473B-8FDC-3AC021917075}" dt="2025-06-28T17:56:47.094" v="2" actId="27636"/>
          <ac:spMkLst>
            <pc:docMk/>
            <pc:sldMk cId="0" sldId="261"/>
            <ac:spMk id="96" creationId="{00000000-0000-0000-0000-000000000000}"/>
          </ac:spMkLst>
        </pc:spChg>
      </pc:sldChg>
      <pc:sldChg chg="modSp mod">
        <pc:chgData name="Rachel Gardner" userId="7bbccd6f358364ac" providerId="LiveId" clId="{D7CA2709-C7E4-473B-8FDC-3AC021917075}" dt="2025-06-28T17:56:47.110" v="3" actId="27636"/>
        <pc:sldMkLst>
          <pc:docMk/>
          <pc:sldMk cId="0" sldId="263"/>
        </pc:sldMkLst>
        <pc:spChg chg="mod">
          <ac:chgData name="Rachel Gardner" userId="7bbccd6f358364ac" providerId="LiveId" clId="{D7CA2709-C7E4-473B-8FDC-3AC021917075}" dt="2025-06-28T17:56:47.110" v="3" actId="27636"/>
          <ac:spMkLst>
            <pc:docMk/>
            <pc:sldMk cId="0" sldId="263"/>
            <ac:spMk id="11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3X-XcSN320w"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r9RfSZwb3V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twcode.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yc.gov/office-of-the-mayor/news/827-24/mayor-adams-interim-police-commissioner-donlon-drone-first-responder-program-to#/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abc7ny.com/nyc-earthquake-nypd-using-drones-to-inspect-buildings-bridges-after-48-magnitude-earthquake-in-nj/1462348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2a0f0541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32a0f054149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2a0f054149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Example discussion topics: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Safety, quality assurance, checking damage after a natural disaster, ensuring safe working conditions at construction sites, regulation compliance, risk management, checking construction progress, etc.</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Residential buildings such as houses, power lines, bridges, skyscrapers, roads, dams, power plants, airports, railroads, hotels, warehouses, etc.</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After natural disasters (such as flooding, earthquakes, wildfires, avalanches, and hurricanes), regularly scheduled checkups, before construction, during construction, after construction is completed, when permits are required, etc.</a:t>
            </a:r>
            <a:endParaRPr>
              <a:solidFill>
                <a:schemeClr val="dk1"/>
              </a:solidFill>
            </a:endParaRPr>
          </a:p>
        </p:txBody>
      </p:sp>
      <p:sp>
        <p:nvSpPr>
          <p:cNvPr id="69" name="Google Shape;69;g32a0f054149_0_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2b2c59f62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WCPO 9 ABC News “</a:t>
            </a:r>
            <a:r>
              <a:rPr lang="en" dirty="0"/>
              <a:t>I-Team obtains most recent inspection report for building collapse site</a:t>
            </a:r>
            <a:r>
              <a:rPr lang="en" dirty="0">
                <a:solidFill>
                  <a:schemeClr val="dk1"/>
                </a:solidFill>
              </a:rPr>
              <a:t>”</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Video length − 2:29</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chemeClr val="hlink"/>
                </a:solidFill>
                <a:hlinkClick r:id="rId3"/>
              </a:rPr>
              <a:t>https://www.youtube.com/watch?v=3X-XcSN320w</a:t>
            </a:r>
            <a:endParaRPr dirty="0">
              <a:solidFill>
                <a:schemeClr val="dk1"/>
              </a:solidFill>
            </a:endParaRPr>
          </a:p>
        </p:txBody>
      </p:sp>
      <p:sp>
        <p:nvSpPr>
          <p:cNvPr id="75" name="Google Shape;75;g32b2c59f62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412f6b979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Example discussion topics: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Safety for the inspectors, time efficiency, cost efficiency, able to access remote or dangerous areas, etc.</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Weather can affect the flight of a drone, initial cost startup, security risks, potential accidents/crashes, regulatory restrictions, etc.</a:t>
            </a:r>
            <a:endParaRPr>
              <a:solidFill>
                <a:schemeClr val="dk1"/>
              </a:solidFill>
            </a:endParaRPr>
          </a:p>
        </p:txBody>
      </p:sp>
      <p:sp>
        <p:nvSpPr>
          <p:cNvPr id="82" name="Google Shape;82;g3412f6b979a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2a0f054149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International Association of Certified Home Inspectors (InterNACHI) “Inspecting a Roof With a Drone</a:t>
            </a:r>
            <a:r>
              <a:rPr lang="en" dirty="0">
                <a:solidFill>
                  <a:schemeClr val="dk1"/>
                </a:solidFill>
              </a:rPr>
              <a:t>”</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Video length − 1:53</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chemeClr val="hlink"/>
                </a:solidFill>
                <a:hlinkClick r:id="rId3"/>
              </a:rPr>
              <a:t>https://www.youtube.com/watch?v=r9RfSZwb3V0</a:t>
            </a:r>
            <a:endParaRPr dirty="0">
              <a:solidFill>
                <a:schemeClr val="dk1"/>
              </a:solidFill>
            </a:endParaRPr>
          </a:p>
        </p:txBody>
      </p:sp>
      <p:sp>
        <p:nvSpPr>
          <p:cNvPr id="88" name="Google Shape;88;g32a0f054149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3b25737f5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FTW CODE: </a:t>
            </a:r>
            <a:r>
              <a:rPr lang="en" u="sng">
                <a:solidFill>
                  <a:schemeClr val="hlink"/>
                </a:solidFill>
                <a:hlinkClick r:id="rId3"/>
              </a:rPr>
              <a:t>https://www.ftwcode.com/</a:t>
            </a:r>
            <a:endParaRPr>
              <a:solidFill>
                <a:schemeClr val="dk1"/>
              </a:solidFill>
            </a:endParaRPr>
          </a:p>
        </p:txBody>
      </p:sp>
      <p:sp>
        <p:nvSpPr>
          <p:cNvPr id="94" name="Google Shape;94;g33b25737f5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397cecd11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101" name="Google Shape;101;g3397cecd11e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2a0f054149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NYC Website: </a:t>
            </a:r>
            <a:r>
              <a:rPr lang="en" u="sng">
                <a:solidFill>
                  <a:schemeClr val="hlink"/>
                </a:solidFill>
                <a:hlinkClick r:id="rId3"/>
              </a:rPr>
              <a:t>https://www.nyc.gov/office-of-the-mayor/news/827-24/mayor-adams-interim-police-commissioner-donlon-drone-first-responder-program-to#/0</a:t>
            </a:r>
            <a:endParaRPr/>
          </a:p>
          <a:p>
            <a:pPr marL="0" lvl="0" indent="0" algn="l" rtl="0">
              <a:spcBef>
                <a:spcPts val="0"/>
              </a:spcBef>
              <a:spcAft>
                <a:spcPts val="0"/>
              </a:spcAft>
              <a:buClr>
                <a:schemeClr val="dk1"/>
              </a:buClr>
              <a:buSzPts val="1100"/>
              <a:buFont typeface="Arial"/>
              <a:buNone/>
            </a:pPr>
            <a:r>
              <a:rPr lang="en">
                <a:solidFill>
                  <a:schemeClr val="dk1"/>
                </a:solidFill>
              </a:rPr>
              <a:t>ABC7 New York Article: </a:t>
            </a:r>
            <a:r>
              <a:rPr lang="en" u="sng">
                <a:solidFill>
                  <a:schemeClr val="hlink"/>
                </a:solidFill>
                <a:hlinkClick r:id="rId4"/>
              </a:rPr>
              <a:t>https://abc7ny.com/nyc-earthquake-nypd-using-drones-to-inspect-buildings-bridges-after-48-magnitude-earthquake-in-nj/14623480/</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*Educators are encouraged to find case study examples local to their area.</a:t>
            </a:r>
            <a:endParaRPr>
              <a:solidFill>
                <a:schemeClr val="dk1"/>
              </a:solidFill>
            </a:endParaRPr>
          </a:p>
        </p:txBody>
      </p:sp>
      <p:sp>
        <p:nvSpPr>
          <p:cNvPr id="110" name="Google Shape;110;g32a0f054149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2a0f054149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32a0f054149_0_3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_4">
  <p:cSld name="Title and Content_4">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759529" y="547007"/>
            <a:ext cx="5108700" cy="7821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3300"/>
              <a:buFont typeface="Bebas Neue"/>
              <a:buNone/>
              <a:defRPr>
                <a:solidFill>
                  <a:schemeClr val="lt1"/>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1976058" y="1630064"/>
            <a:ext cx="6675600" cy="32325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lt1"/>
              </a:buClr>
              <a:buSzPts val="2100"/>
              <a:buFont typeface="Arial"/>
              <a:buChar char="▪"/>
              <a:defRPr b="0" i="0">
                <a:solidFill>
                  <a:schemeClr val="lt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lt1"/>
              </a:buClr>
              <a:buSzPts val="1800"/>
              <a:buFont typeface="Arial"/>
              <a:buChar char="▪"/>
              <a:defRPr b="0" i="0">
                <a:solidFill>
                  <a:schemeClr val="lt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lt1"/>
              </a:buClr>
              <a:buSzPts val="1500"/>
              <a:buFont typeface="Arial"/>
              <a:buChar char="▪"/>
              <a:defRPr b="0" i="0">
                <a:solidFill>
                  <a:schemeClr val="lt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_8">
  <p:cSld name="Title and Content_8">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2037230" y="503304"/>
            <a:ext cx="6847800" cy="7470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Bebas Neue"/>
              <a:buNone/>
              <a:defRPr>
                <a:solidFill>
                  <a:schemeClr val="dk1"/>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14"/>
          <p:cNvSpPr txBox="1">
            <a:spLocks noGrp="1"/>
          </p:cNvSpPr>
          <p:nvPr>
            <p:ph type="body" idx="1"/>
          </p:nvPr>
        </p:nvSpPr>
        <p:spPr>
          <a:xfrm>
            <a:off x="2037230" y="1369218"/>
            <a:ext cx="6847800" cy="35727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dk1"/>
              </a:buClr>
              <a:buSzPts val="2100"/>
              <a:buFont typeface="Arial"/>
              <a:buChar char="▪"/>
              <a:defRPr b="0" i="0">
                <a:solidFill>
                  <a:schemeClr val="dk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dk1"/>
              </a:buClr>
              <a:buSzPts val="1800"/>
              <a:buFont typeface="Arial"/>
              <a:buChar char="▪"/>
              <a:defRPr b="0" i="0">
                <a:solidFill>
                  <a:schemeClr val="dk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dk1"/>
              </a:buClr>
              <a:buSzPts val="1500"/>
              <a:buFont typeface="Arial"/>
              <a:buChar char="▪"/>
              <a:defRPr b="0" i="0">
                <a:solidFill>
                  <a:schemeClr val="dk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dk1"/>
              </a:buClr>
              <a:buSzPts val="1400"/>
              <a:buFont typeface="Arial"/>
              <a:buChar char="▪"/>
              <a:defRPr b="0" i="0">
                <a:solidFill>
                  <a:schemeClr val="dk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dk1"/>
              </a:buClr>
              <a:buSzPts val="1400"/>
              <a:buFont typeface="Arial"/>
              <a:buChar char="▪"/>
              <a:defRPr b="0" i="0">
                <a:solidFill>
                  <a:schemeClr val="dk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_5">
  <p:cSld name="Title and Content_5">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628650" y="871209"/>
            <a:ext cx="7886700" cy="595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9CC67"/>
              </a:buClr>
              <a:buSzPts val="4500"/>
              <a:buFont typeface="Bebas Neue"/>
              <a:buNone/>
              <a:defRPr sz="4500">
                <a:solidFill>
                  <a:srgbClr val="99CC67"/>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15"/>
          <p:cNvSpPr txBox="1">
            <a:spLocks noGrp="1"/>
          </p:cNvSpPr>
          <p:nvPr>
            <p:ph type="body" idx="1"/>
          </p:nvPr>
        </p:nvSpPr>
        <p:spPr>
          <a:xfrm>
            <a:off x="628650" y="1613648"/>
            <a:ext cx="7891500" cy="32658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lt1"/>
              </a:buClr>
              <a:buSzPts val="2100"/>
              <a:buFont typeface="Arial"/>
              <a:buChar char="▪"/>
              <a:defRPr b="0" i="0">
                <a:solidFill>
                  <a:schemeClr val="lt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lt1"/>
              </a:buClr>
              <a:buSzPts val="1800"/>
              <a:buFont typeface="Arial"/>
              <a:buChar char="▪"/>
              <a:defRPr b="0" i="0">
                <a:solidFill>
                  <a:schemeClr val="lt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lt1"/>
              </a:buClr>
              <a:buSzPts val="1500"/>
              <a:buFont typeface="Arial"/>
              <a:buChar char="▪"/>
              <a:defRPr b="0" i="0">
                <a:solidFill>
                  <a:schemeClr val="lt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video" Target="https://www.youtube.com/embed/3X-XcSN320w?feature=oembed"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video" Target="https://www.youtube.com/embed/r9RfSZwb3V0?feature=oembed"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6"/>
          <p:cNvSpPr txBox="1">
            <a:spLocks noGrp="1"/>
          </p:cNvSpPr>
          <p:nvPr>
            <p:ph type="body" idx="1"/>
          </p:nvPr>
        </p:nvSpPr>
        <p:spPr>
          <a:xfrm>
            <a:off x="235650" y="3039775"/>
            <a:ext cx="8672700" cy="1335600"/>
          </a:xfrm>
          <a:prstGeom prst="rect">
            <a:avLst/>
          </a:prstGeom>
        </p:spPr>
        <p:txBody>
          <a:bodyPr spcFirstLastPara="1" wrap="square" lIns="68575" tIns="34275" rIns="68575" bIns="34275" anchor="t" anchorCtr="0">
            <a:noAutofit/>
          </a:bodyPr>
          <a:lstStyle/>
          <a:p>
            <a:pPr marL="0" lvl="0" indent="0" algn="ctr" rtl="0">
              <a:lnSpc>
                <a:spcPct val="100000"/>
              </a:lnSpc>
              <a:spcBef>
                <a:spcPts val="0"/>
              </a:spcBef>
              <a:spcAft>
                <a:spcPts val="1200"/>
              </a:spcAft>
              <a:buNone/>
            </a:pPr>
            <a:r>
              <a:rPr lang="en" sz="3800">
                <a:solidFill>
                  <a:schemeClr val="dk1"/>
                </a:solidFill>
                <a:latin typeface="Arial"/>
                <a:ea typeface="Arial"/>
                <a:cs typeface="Arial"/>
                <a:sym typeface="Arial"/>
              </a:rPr>
              <a:t>What types of structures need to be inspected regularly or after accidents?</a:t>
            </a:r>
            <a:endParaRPr sz="3800">
              <a:solidFill>
                <a:schemeClr val="dk1"/>
              </a:solidFill>
              <a:latin typeface="Arial"/>
              <a:ea typeface="Arial"/>
              <a:cs typeface="Arial"/>
              <a:sym typeface="Arial"/>
            </a:endParaRPr>
          </a:p>
        </p:txBody>
      </p:sp>
      <p:pic>
        <p:nvPicPr>
          <p:cNvPr id="64" name="Google Shape;64;p16"/>
          <p:cNvPicPr preferRelativeResize="0"/>
          <p:nvPr/>
        </p:nvPicPr>
        <p:blipFill>
          <a:blip r:embed="rId3">
            <a:alphaModFix/>
          </a:blip>
          <a:stretch>
            <a:fillRect/>
          </a:stretch>
        </p:blipFill>
        <p:spPr>
          <a:xfrm>
            <a:off x="2409663" y="1789075"/>
            <a:ext cx="4324675" cy="769950"/>
          </a:xfrm>
          <a:prstGeom prst="rect">
            <a:avLst/>
          </a:prstGeom>
          <a:noFill/>
          <a:ln>
            <a:noFill/>
          </a:ln>
        </p:spPr>
      </p:pic>
      <p:sp>
        <p:nvSpPr>
          <p:cNvPr id="65" name="Google Shape;65;p16"/>
          <p:cNvSpPr txBox="1">
            <a:spLocks noGrp="1"/>
          </p:cNvSpPr>
          <p:nvPr>
            <p:ph type="title"/>
          </p:nvPr>
        </p:nvSpPr>
        <p:spPr>
          <a:xfrm>
            <a:off x="2270325" y="560575"/>
            <a:ext cx="58713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800">
                <a:solidFill>
                  <a:srgbClr val="99CC67"/>
                </a:solidFill>
              </a:rPr>
              <a:t>Drones in Construction</a:t>
            </a:r>
            <a:endParaRPr sz="4800">
              <a:solidFill>
                <a:srgbClr val="99CC67"/>
              </a:solidFill>
            </a:endParaRPr>
          </a:p>
        </p:txBody>
      </p:sp>
      <p:pic>
        <p:nvPicPr>
          <p:cNvPr id="66" name="Google Shape;66;p16"/>
          <p:cNvPicPr preferRelativeResize="0"/>
          <p:nvPr/>
        </p:nvPicPr>
        <p:blipFill rotWithShape="1">
          <a:blip r:embed="rId4">
            <a:alphaModFix amt="30000"/>
          </a:blip>
          <a:srcRect l="59" r="69"/>
          <a:stretch/>
        </p:blipFill>
        <p:spPr>
          <a:xfrm>
            <a:off x="2213373" y="216075"/>
            <a:ext cx="4717250" cy="47172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7"/>
          <p:cNvSpPr txBox="1"/>
          <p:nvPr/>
        </p:nvSpPr>
        <p:spPr>
          <a:xfrm>
            <a:off x="2037225" y="503300"/>
            <a:ext cx="7057800" cy="7470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3400">
                <a:latin typeface="Bebas Neue"/>
                <a:ea typeface="Bebas Neue"/>
                <a:cs typeface="Bebas Neue"/>
                <a:sym typeface="Bebas Neue"/>
              </a:rPr>
              <a:t>Group Discussion Questions on site inspections</a:t>
            </a:r>
            <a:endParaRPr sz="3400">
              <a:latin typeface="Bebas Neue"/>
              <a:ea typeface="Bebas Neue"/>
              <a:cs typeface="Bebas Neue"/>
              <a:sym typeface="Bebas Neue"/>
            </a:endParaRPr>
          </a:p>
        </p:txBody>
      </p:sp>
      <p:sp>
        <p:nvSpPr>
          <p:cNvPr id="72" name="Google Shape;72;p17"/>
          <p:cNvSpPr txBox="1"/>
          <p:nvPr/>
        </p:nvSpPr>
        <p:spPr>
          <a:xfrm>
            <a:off x="2037225" y="1216825"/>
            <a:ext cx="6847800" cy="39267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None/>
            </a:pPr>
            <a:r>
              <a:rPr lang="en" sz="2400"/>
              <a:t>A site inspection is the process of checking that a structure or location meets specified standards.</a:t>
            </a:r>
            <a:endParaRPr sz="2400"/>
          </a:p>
          <a:p>
            <a:pPr marL="0" lvl="0" indent="0" algn="l" rtl="0">
              <a:spcBef>
                <a:spcPts val="1000"/>
              </a:spcBef>
              <a:spcAft>
                <a:spcPts val="0"/>
              </a:spcAft>
              <a:buNone/>
            </a:pPr>
            <a:endParaRPr sz="1200"/>
          </a:p>
          <a:p>
            <a:pPr marL="457200" lvl="0" indent="-381000" algn="l" rtl="0">
              <a:spcBef>
                <a:spcPts val="0"/>
              </a:spcBef>
              <a:spcAft>
                <a:spcPts val="0"/>
              </a:spcAft>
              <a:buClr>
                <a:srgbClr val="000000"/>
              </a:buClr>
              <a:buSzPts val="2400"/>
              <a:buAutoNum type="arabicPeriod"/>
            </a:pPr>
            <a:r>
              <a:rPr lang="en" sz="2400"/>
              <a:t>What are some reasons that site inspections could be carried out?</a:t>
            </a:r>
            <a:endParaRPr sz="2400"/>
          </a:p>
          <a:p>
            <a:pPr marL="457200" lvl="0" indent="-381000" algn="l" rtl="0">
              <a:spcBef>
                <a:spcPts val="1000"/>
              </a:spcBef>
              <a:spcAft>
                <a:spcPts val="0"/>
              </a:spcAft>
              <a:buClr>
                <a:srgbClr val="000000"/>
              </a:buClr>
              <a:buSzPts val="2400"/>
              <a:buAutoNum type="arabicPeriod"/>
            </a:pPr>
            <a:r>
              <a:rPr lang="en" sz="2400"/>
              <a:t>What are some structures that might need to be inspected for quality and safety?</a:t>
            </a:r>
            <a:endParaRPr sz="2400"/>
          </a:p>
          <a:p>
            <a:pPr marL="457200" lvl="0" indent="-381000" algn="l" rtl="0">
              <a:spcBef>
                <a:spcPts val="1000"/>
              </a:spcBef>
              <a:spcAft>
                <a:spcPts val="1200"/>
              </a:spcAft>
              <a:buClr>
                <a:srgbClr val="000000"/>
              </a:buClr>
              <a:buSzPts val="2400"/>
              <a:buAutoNum type="arabicPeriod"/>
            </a:pPr>
            <a:r>
              <a:rPr lang="en" sz="2400"/>
              <a:t>When might site inspections need to be carried out?</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a:t>Construction Safety</a:t>
            </a:r>
            <a:endParaRPr/>
          </a:p>
        </p:txBody>
      </p:sp>
      <p:sp>
        <p:nvSpPr>
          <p:cNvPr id="78" name="Google Shape;78;p18"/>
          <p:cNvSpPr txBox="1">
            <a:spLocks noGrp="1"/>
          </p:cNvSpPr>
          <p:nvPr>
            <p:ph type="body" idx="1"/>
          </p:nvPr>
        </p:nvSpPr>
        <p:spPr>
          <a:xfrm>
            <a:off x="311700" y="980725"/>
            <a:ext cx="8832300" cy="8505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1200"/>
              </a:spcAft>
              <a:buNone/>
            </a:pPr>
            <a:r>
              <a:rPr lang="en" sz="2400">
                <a:solidFill>
                  <a:schemeClr val="dk1"/>
                </a:solidFill>
                <a:latin typeface="Arial"/>
                <a:ea typeface="Arial"/>
                <a:cs typeface="Arial"/>
                <a:sym typeface="Arial"/>
              </a:rPr>
              <a:t>Site inspections are carried out to ensure safety during construction. They are also carried out after accidents.</a:t>
            </a:r>
            <a:endParaRPr sz="2400">
              <a:solidFill>
                <a:schemeClr val="dk1"/>
              </a:solidFill>
              <a:latin typeface="Arial"/>
              <a:ea typeface="Arial"/>
              <a:cs typeface="Arial"/>
              <a:sym typeface="Arial"/>
            </a:endParaRPr>
          </a:p>
        </p:txBody>
      </p:sp>
      <p:pic>
        <p:nvPicPr>
          <p:cNvPr id="2" name="Online Media 1" title="I-Team obtains most recent inspection report for building collapse site">
            <a:hlinkClick r:id="" action="ppaction://media"/>
            <a:extLst>
              <a:ext uri="{FF2B5EF4-FFF2-40B4-BE49-F238E27FC236}">
                <a16:creationId xmlns:a16="http://schemas.microsoft.com/office/drawing/2014/main" id="{E9784030-E400-6E19-57A7-1B151839C2EC}"/>
              </a:ext>
            </a:extLst>
          </p:cNvPr>
          <p:cNvPicPr>
            <a:picLocks noRot="1" noChangeAspect="1"/>
          </p:cNvPicPr>
          <p:nvPr>
            <a:videoFile r:link="rId1"/>
          </p:nvPr>
        </p:nvPicPr>
        <p:blipFill>
          <a:blip r:embed="rId4"/>
          <a:stretch>
            <a:fillRect/>
          </a:stretch>
        </p:blipFill>
        <p:spPr>
          <a:xfrm>
            <a:off x="1685059" y="1818911"/>
            <a:ext cx="5773882" cy="32622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9"/>
          <p:cNvSpPr txBox="1"/>
          <p:nvPr/>
        </p:nvSpPr>
        <p:spPr>
          <a:xfrm>
            <a:off x="2037225" y="503300"/>
            <a:ext cx="7057800" cy="7470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3600">
                <a:latin typeface="Bebas Neue"/>
                <a:ea typeface="Bebas Neue"/>
                <a:cs typeface="Bebas Neue"/>
                <a:sym typeface="Bebas Neue"/>
              </a:rPr>
              <a:t>Group Discussion Questions on Drones</a:t>
            </a:r>
            <a:endParaRPr sz="3600">
              <a:latin typeface="Bebas Neue"/>
              <a:ea typeface="Bebas Neue"/>
              <a:cs typeface="Bebas Neue"/>
              <a:sym typeface="Bebas Neue"/>
            </a:endParaRPr>
          </a:p>
        </p:txBody>
      </p:sp>
      <p:sp>
        <p:nvSpPr>
          <p:cNvPr id="85" name="Google Shape;85;p19"/>
          <p:cNvSpPr txBox="1"/>
          <p:nvPr/>
        </p:nvSpPr>
        <p:spPr>
          <a:xfrm>
            <a:off x="2037225" y="1216825"/>
            <a:ext cx="6847800" cy="39267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None/>
            </a:pPr>
            <a:r>
              <a:rPr lang="en" sz="2400"/>
              <a:t>Drones have started to be used during site inspections using the drone’s camera and sensors to collect information.</a:t>
            </a:r>
            <a:endParaRPr sz="2400"/>
          </a:p>
          <a:p>
            <a:pPr marL="0" lvl="0" indent="0" algn="l" rtl="0">
              <a:spcBef>
                <a:spcPts val="1000"/>
              </a:spcBef>
              <a:spcAft>
                <a:spcPts val="0"/>
              </a:spcAft>
              <a:buNone/>
            </a:pPr>
            <a:endParaRPr sz="1200"/>
          </a:p>
          <a:p>
            <a:pPr marL="457200" lvl="0" indent="-381000" algn="l" rtl="0">
              <a:spcBef>
                <a:spcPts val="0"/>
              </a:spcBef>
              <a:spcAft>
                <a:spcPts val="0"/>
              </a:spcAft>
              <a:buClr>
                <a:srgbClr val="000000"/>
              </a:buClr>
              <a:buSzPts val="2400"/>
              <a:buAutoNum type="arabicPeriod"/>
            </a:pPr>
            <a:r>
              <a:rPr lang="en" sz="2400"/>
              <a:t>What could be some </a:t>
            </a:r>
            <a:r>
              <a:rPr lang="en" sz="2400" i="1"/>
              <a:t>advantages</a:t>
            </a:r>
            <a:r>
              <a:rPr lang="en" sz="2400"/>
              <a:t> of using drones during site inspections?</a:t>
            </a:r>
            <a:endParaRPr sz="2400"/>
          </a:p>
          <a:p>
            <a:pPr marL="457200" lvl="0" indent="0" algn="l" rtl="0">
              <a:spcBef>
                <a:spcPts val="0"/>
              </a:spcBef>
              <a:spcAft>
                <a:spcPts val="0"/>
              </a:spcAft>
              <a:buNone/>
            </a:pPr>
            <a:endParaRPr sz="2400"/>
          </a:p>
          <a:p>
            <a:pPr marL="457200" lvl="0" indent="-381000" algn="l" rtl="0">
              <a:spcBef>
                <a:spcPts val="0"/>
              </a:spcBef>
              <a:spcAft>
                <a:spcPts val="0"/>
              </a:spcAft>
              <a:buClr>
                <a:srgbClr val="000000"/>
              </a:buClr>
              <a:buSzPts val="2400"/>
              <a:buAutoNum type="arabicPeriod"/>
            </a:pPr>
            <a:r>
              <a:rPr lang="en" sz="2400"/>
              <a:t>What could be some </a:t>
            </a:r>
            <a:r>
              <a:rPr lang="en" sz="2400" i="1"/>
              <a:t>disadvantages</a:t>
            </a:r>
            <a:r>
              <a:rPr lang="en" sz="2400"/>
              <a:t> of using drones during site inspections?</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a:t>Drone inspection Process</a:t>
            </a:r>
            <a:endParaRPr/>
          </a:p>
        </p:txBody>
      </p:sp>
      <p:pic>
        <p:nvPicPr>
          <p:cNvPr id="2" name="Online Media 1" title="Inspecting a Roof With a Drone">
            <a:hlinkClick r:id="" action="ppaction://media"/>
            <a:extLst>
              <a:ext uri="{FF2B5EF4-FFF2-40B4-BE49-F238E27FC236}">
                <a16:creationId xmlns:a16="http://schemas.microsoft.com/office/drawing/2014/main" id="{76838EC7-7018-25E9-445C-0F8312E46EF9}"/>
              </a:ext>
            </a:extLst>
          </p:cNvPr>
          <p:cNvPicPr>
            <a:picLocks noRot="1" noChangeAspect="1"/>
          </p:cNvPicPr>
          <p:nvPr>
            <a:videoFile r:link="rId1"/>
          </p:nvPr>
        </p:nvPicPr>
        <p:blipFill>
          <a:blip r:embed="rId4"/>
          <a:stretch>
            <a:fillRect/>
          </a:stretch>
        </p:blipFill>
        <p:spPr>
          <a:xfrm>
            <a:off x="817173" y="800100"/>
            <a:ext cx="7509654" cy="4242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1"/>
          <p:cNvSpPr txBox="1"/>
          <p:nvPr/>
        </p:nvSpPr>
        <p:spPr>
          <a:xfrm>
            <a:off x="311700" y="230259"/>
            <a:ext cx="7886700" cy="595500"/>
          </a:xfrm>
          <a:prstGeom prst="rect">
            <a:avLst/>
          </a:prstGeom>
          <a:noFill/>
          <a:ln>
            <a:noFill/>
          </a:ln>
        </p:spPr>
        <p:txBody>
          <a:bodyPr spcFirstLastPara="1" wrap="square" lIns="68575" tIns="34275" rIns="68575" bIns="34275" anchor="t" anchorCtr="0">
            <a:normAutofit fontScale="92500"/>
          </a:bodyPr>
          <a:lstStyle/>
          <a:p>
            <a:pPr marL="0" lvl="0" indent="0" algn="l" rtl="0">
              <a:lnSpc>
                <a:spcPct val="90000"/>
              </a:lnSpc>
              <a:spcBef>
                <a:spcPts val="0"/>
              </a:spcBef>
              <a:spcAft>
                <a:spcPts val="0"/>
              </a:spcAft>
              <a:buNone/>
            </a:pPr>
            <a:r>
              <a:rPr lang="en" sz="4500">
                <a:solidFill>
                  <a:srgbClr val="99CC67"/>
                </a:solidFill>
                <a:latin typeface="Bebas Neue"/>
                <a:ea typeface="Bebas Neue"/>
                <a:cs typeface="Bebas Neue"/>
                <a:sym typeface="Bebas Neue"/>
              </a:rPr>
              <a:t>Computer Science − Functions</a:t>
            </a:r>
            <a:endParaRPr sz="4500">
              <a:solidFill>
                <a:srgbClr val="99CC67"/>
              </a:solidFill>
              <a:latin typeface="Bebas Neue"/>
              <a:ea typeface="Bebas Neue"/>
              <a:cs typeface="Bebas Neue"/>
              <a:sym typeface="Bebas Neue"/>
            </a:endParaRPr>
          </a:p>
        </p:txBody>
      </p:sp>
      <p:sp>
        <p:nvSpPr>
          <p:cNvPr id="97" name="Google Shape;97;p21"/>
          <p:cNvSpPr txBox="1"/>
          <p:nvPr/>
        </p:nvSpPr>
        <p:spPr>
          <a:xfrm>
            <a:off x="311700" y="980725"/>
            <a:ext cx="8785200" cy="17355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 sz="2000">
                <a:solidFill>
                  <a:srgbClr val="FFFFFF"/>
                </a:solidFill>
              </a:rPr>
              <a:t>A </a:t>
            </a:r>
            <a:r>
              <a:rPr lang="en" sz="2000" b="1">
                <a:solidFill>
                  <a:srgbClr val="FFFFFF"/>
                </a:solidFill>
              </a:rPr>
              <a:t>function</a:t>
            </a:r>
            <a:r>
              <a:rPr lang="en" sz="2000">
                <a:solidFill>
                  <a:srgbClr val="FFFFFF"/>
                </a:solidFill>
              </a:rPr>
              <a:t> is a written block of code that can be used multiple times in the code. The </a:t>
            </a:r>
            <a:r>
              <a:rPr lang="en" sz="2000" b="1">
                <a:solidFill>
                  <a:schemeClr val="dk1"/>
                </a:solidFill>
              </a:rPr>
              <a:t>function</a:t>
            </a:r>
            <a:r>
              <a:rPr lang="en" sz="2000">
                <a:solidFill>
                  <a:srgbClr val="FFFFFF"/>
                </a:solidFill>
              </a:rPr>
              <a:t> is being </a:t>
            </a:r>
            <a:r>
              <a:rPr lang="en" sz="2000" i="1">
                <a:solidFill>
                  <a:srgbClr val="FFFFFF"/>
                </a:solidFill>
              </a:rPr>
              <a:t>called</a:t>
            </a:r>
            <a:r>
              <a:rPr lang="en" sz="2000">
                <a:solidFill>
                  <a:srgbClr val="FFFFFF"/>
                </a:solidFill>
              </a:rPr>
              <a:t> whenever it is used in the code. Writing and calling a </a:t>
            </a:r>
            <a:r>
              <a:rPr lang="en" sz="2000" b="1">
                <a:solidFill>
                  <a:srgbClr val="FFFFFF"/>
                </a:solidFill>
              </a:rPr>
              <a:t>function</a:t>
            </a:r>
            <a:r>
              <a:rPr lang="en" sz="2000">
                <a:solidFill>
                  <a:srgbClr val="FFFFFF"/>
                </a:solidFill>
              </a:rPr>
              <a:t> can help keep complex more organized and manageable.</a:t>
            </a:r>
            <a:endParaRPr sz="2000">
              <a:solidFill>
                <a:srgbClr val="FFFFFF"/>
              </a:solidFill>
            </a:endParaRPr>
          </a:p>
          <a:p>
            <a:pPr marL="0" lvl="0" indent="0" algn="l" rtl="0">
              <a:spcBef>
                <a:spcPts val="1000"/>
              </a:spcBef>
              <a:spcAft>
                <a:spcPts val="1000"/>
              </a:spcAft>
              <a:buNone/>
            </a:pPr>
            <a:r>
              <a:rPr lang="en" sz="2000">
                <a:solidFill>
                  <a:srgbClr val="FFFFFF"/>
                </a:solidFill>
              </a:rPr>
              <a:t>The </a:t>
            </a:r>
            <a:r>
              <a:rPr lang="en" sz="2000" b="1">
                <a:solidFill>
                  <a:srgbClr val="FFFFFF"/>
                </a:solidFill>
              </a:rPr>
              <a:t>function</a:t>
            </a:r>
            <a:r>
              <a:rPr lang="en" sz="2000">
                <a:solidFill>
                  <a:srgbClr val="FFFFFF"/>
                </a:solidFill>
              </a:rPr>
              <a:t> “Example” is </a:t>
            </a:r>
            <a:r>
              <a:rPr lang="en" sz="2000" i="1">
                <a:solidFill>
                  <a:srgbClr val="FFFFFF"/>
                </a:solidFill>
              </a:rPr>
              <a:t>called</a:t>
            </a:r>
            <a:r>
              <a:rPr lang="en" sz="2000">
                <a:solidFill>
                  <a:srgbClr val="FFFFFF"/>
                </a:solidFill>
              </a:rPr>
              <a:t> two times in the code below.</a:t>
            </a:r>
            <a:endParaRPr sz="2000">
              <a:solidFill>
                <a:srgbClr val="FFFFFF"/>
              </a:solidFill>
            </a:endParaRPr>
          </a:p>
        </p:txBody>
      </p:sp>
      <p:pic>
        <p:nvPicPr>
          <p:cNvPr id="98" name="Google Shape;98;p21" title="Screenshot 2025-03-19 at 11.36.04 AM.png"/>
          <p:cNvPicPr preferRelativeResize="0"/>
          <p:nvPr/>
        </p:nvPicPr>
        <p:blipFill>
          <a:blip r:embed="rId3">
            <a:alphaModFix/>
          </a:blip>
          <a:stretch>
            <a:fillRect/>
          </a:stretch>
        </p:blipFill>
        <p:spPr>
          <a:xfrm>
            <a:off x="262925" y="2802075"/>
            <a:ext cx="8618151" cy="227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p:nvPr/>
        </p:nvSpPr>
        <p:spPr>
          <a:xfrm>
            <a:off x="311700" y="445025"/>
            <a:ext cx="2401200" cy="11847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3320">
                <a:solidFill>
                  <a:srgbClr val="99CC67"/>
                </a:solidFill>
                <a:latin typeface="Bebas Neue"/>
                <a:ea typeface="Bebas Neue"/>
                <a:cs typeface="Bebas Neue"/>
                <a:sym typeface="Bebas Neue"/>
              </a:rPr>
              <a:t>The Engineering Design Process</a:t>
            </a:r>
            <a:endParaRPr sz="3320">
              <a:solidFill>
                <a:srgbClr val="99CC67"/>
              </a:solidFill>
              <a:latin typeface="Bebas Neue"/>
              <a:ea typeface="Bebas Neue"/>
              <a:cs typeface="Bebas Neue"/>
              <a:sym typeface="Bebas Neue"/>
            </a:endParaRPr>
          </a:p>
        </p:txBody>
      </p:sp>
      <p:sp>
        <p:nvSpPr>
          <p:cNvPr id="104" name="Google Shape;104;p22"/>
          <p:cNvSpPr txBox="1"/>
          <p:nvPr/>
        </p:nvSpPr>
        <p:spPr>
          <a:xfrm>
            <a:off x="311700" y="1418925"/>
            <a:ext cx="2772600" cy="35964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1200"/>
              </a:spcAft>
              <a:buNone/>
            </a:pPr>
            <a:r>
              <a:rPr lang="en" sz="2400">
                <a:solidFill>
                  <a:srgbClr val="FFFFFF"/>
                </a:solidFill>
              </a:rPr>
              <a:t>Let’s look at a variation of what is called the Engineering Design Process (EDP) which is a series of steps used by engineers to solve problems.</a:t>
            </a:r>
            <a:endParaRPr sz="2400">
              <a:solidFill>
                <a:srgbClr val="FFFFFF"/>
              </a:solidFill>
            </a:endParaRPr>
          </a:p>
        </p:txBody>
      </p:sp>
      <p:sp>
        <p:nvSpPr>
          <p:cNvPr id="105" name="Google Shape;105;p22"/>
          <p:cNvSpPr/>
          <p:nvPr/>
        </p:nvSpPr>
        <p:spPr>
          <a:xfrm>
            <a:off x="7465050" y="172275"/>
            <a:ext cx="1511400" cy="6963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 name="Google Shape;106;p22"/>
          <p:cNvSpPr/>
          <p:nvPr/>
        </p:nvSpPr>
        <p:spPr>
          <a:xfrm>
            <a:off x="3070750" y="226500"/>
            <a:ext cx="5916600" cy="4690500"/>
          </a:xfrm>
          <a:prstGeom prst="roundRect">
            <a:avLst>
              <a:gd name="adj" fmla="val 16667"/>
            </a:avLst>
          </a:prstGeom>
          <a:solidFill>
            <a:srgbClr val="FFFFFF"/>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7" name="Google Shape;107;p22"/>
          <p:cNvPicPr preferRelativeResize="0"/>
          <p:nvPr/>
        </p:nvPicPr>
        <p:blipFill rotWithShape="1">
          <a:blip r:embed="rId3">
            <a:alphaModFix/>
          </a:blip>
          <a:srcRect l="9015" t="6500" r="13931" b="4333"/>
          <a:stretch/>
        </p:blipFill>
        <p:spPr>
          <a:xfrm>
            <a:off x="3044325" y="257875"/>
            <a:ext cx="5969449" cy="46277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050"/>
              <a:t>Case Study</a:t>
            </a:r>
            <a:endParaRPr sz="4050"/>
          </a:p>
        </p:txBody>
      </p:sp>
      <p:sp>
        <p:nvSpPr>
          <p:cNvPr id="113" name="Google Shape;113;p23"/>
          <p:cNvSpPr txBox="1">
            <a:spLocks noGrp="1"/>
          </p:cNvSpPr>
          <p:nvPr>
            <p:ph type="body" idx="1"/>
          </p:nvPr>
        </p:nvSpPr>
        <p:spPr>
          <a:xfrm>
            <a:off x="311700" y="872925"/>
            <a:ext cx="4668900" cy="27978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2200">
                <a:solidFill>
                  <a:schemeClr val="dk1"/>
                </a:solidFill>
                <a:latin typeface="Arial"/>
                <a:ea typeface="Arial"/>
                <a:cs typeface="Arial"/>
                <a:sym typeface="Arial"/>
              </a:rPr>
              <a:t>In April 2024, the NYPD used drones to inspect bridges after a 4.8-magnitude earthquake.</a:t>
            </a:r>
            <a:endParaRPr sz="2200">
              <a:solidFill>
                <a:schemeClr val="dk1"/>
              </a:solidFill>
              <a:latin typeface="Arial"/>
              <a:ea typeface="Arial"/>
              <a:cs typeface="Arial"/>
              <a:sym typeface="Arial"/>
            </a:endParaRPr>
          </a:p>
          <a:p>
            <a:pPr marL="0" lvl="0" indent="0" algn="l" rtl="0">
              <a:lnSpc>
                <a:spcPct val="100000"/>
              </a:lnSpc>
              <a:spcBef>
                <a:spcPts val="1200"/>
              </a:spcBef>
              <a:spcAft>
                <a:spcPts val="1200"/>
              </a:spcAft>
              <a:buNone/>
            </a:pPr>
            <a:r>
              <a:rPr lang="en" sz="2200">
                <a:solidFill>
                  <a:schemeClr val="dk1"/>
                </a:solidFill>
                <a:latin typeface="Arial"/>
                <a:ea typeface="Arial"/>
                <a:cs typeface="Arial"/>
                <a:sym typeface="Arial"/>
              </a:rPr>
              <a:t>“The NYPD says it generally uses drones to inspect buildings, but after Friday's earthquake, they are using them to inspect the bridges for anything that seems out of place.”</a:t>
            </a:r>
            <a:endParaRPr sz="2200">
              <a:solidFill>
                <a:schemeClr val="dk1"/>
              </a:solidFill>
              <a:latin typeface="Arial"/>
              <a:ea typeface="Arial"/>
              <a:cs typeface="Arial"/>
              <a:sym typeface="Arial"/>
            </a:endParaRPr>
          </a:p>
        </p:txBody>
      </p:sp>
      <p:sp>
        <p:nvSpPr>
          <p:cNvPr id="114" name="Google Shape;114;p23"/>
          <p:cNvSpPr txBox="1">
            <a:spLocks noGrp="1"/>
          </p:cNvSpPr>
          <p:nvPr>
            <p:ph type="body" idx="1"/>
          </p:nvPr>
        </p:nvSpPr>
        <p:spPr>
          <a:xfrm>
            <a:off x="311700" y="3877550"/>
            <a:ext cx="8793300" cy="1234200"/>
          </a:xfrm>
          <a:prstGeom prst="rect">
            <a:avLst/>
          </a:prstGeom>
        </p:spPr>
        <p:txBody>
          <a:bodyPr spcFirstLastPara="1" wrap="square" lIns="68575" tIns="34275" rIns="68575" bIns="34275" anchor="t" anchorCtr="0">
            <a:normAutofit lnSpcReduction="10000"/>
          </a:bodyPr>
          <a:lstStyle/>
          <a:p>
            <a:pPr marL="0" lvl="0" indent="0" algn="l" rtl="0">
              <a:lnSpc>
                <a:spcPct val="100000"/>
              </a:lnSpc>
              <a:spcBef>
                <a:spcPts val="800"/>
              </a:spcBef>
              <a:spcAft>
                <a:spcPts val="1200"/>
              </a:spcAft>
              <a:buNone/>
            </a:pPr>
            <a:r>
              <a:rPr lang="en" sz="2100">
                <a:solidFill>
                  <a:schemeClr val="dk1"/>
                </a:solidFill>
                <a:latin typeface="Arial"/>
                <a:ea typeface="Arial"/>
                <a:cs typeface="Arial"/>
                <a:sym typeface="Arial"/>
              </a:rPr>
              <a:t>According to the NYPD Deputy Commissioner, “We are scanning the bridges up and down, looking for any type of anomalies, looking for any structural defects, looking for anything that's out of the ordinary,</a:t>
            </a:r>
            <a:endParaRPr sz="2100">
              <a:solidFill>
                <a:schemeClr val="dk1"/>
              </a:solidFill>
              <a:latin typeface="Arial"/>
              <a:ea typeface="Arial"/>
              <a:cs typeface="Arial"/>
              <a:sym typeface="Arial"/>
            </a:endParaRPr>
          </a:p>
        </p:txBody>
      </p:sp>
      <p:pic>
        <p:nvPicPr>
          <p:cNvPr id="115" name="Google Shape;115;p23"/>
          <p:cNvPicPr preferRelativeResize="0"/>
          <p:nvPr/>
        </p:nvPicPr>
        <p:blipFill>
          <a:blip r:embed="rId3">
            <a:alphaModFix/>
          </a:blip>
          <a:stretch>
            <a:fillRect/>
          </a:stretch>
        </p:blipFill>
        <p:spPr>
          <a:xfrm>
            <a:off x="5045075" y="1130550"/>
            <a:ext cx="3946524" cy="2219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050"/>
              <a:t>Activity Scenario</a:t>
            </a:r>
            <a:endParaRPr sz="4050"/>
          </a:p>
        </p:txBody>
      </p:sp>
      <p:sp>
        <p:nvSpPr>
          <p:cNvPr id="121" name="Google Shape;121;p24"/>
          <p:cNvSpPr txBox="1">
            <a:spLocks noGrp="1"/>
          </p:cNvSpPr>
          <p:nvPr>
            <p:ph type="body" idx="1"/>
          </p:nvPr>
        </p:nvSpPr>
        <p:spPr>
          <a:xfrm>
            <a:off x="311700" y="2210450"/>
            <a:ext cx="4076400" cy="2820900"/>
          </a:xfrm>
          <a:prstGeom prst="rect">
            <a:avLst/>
          </a:prstGeom>
        </p:spPr>
        <p:txBody>
          <a:bodyPr spcFirstLastPara="1" wrap="square" lIns="68575" tIns="34275" rIns="68575" bIns="34275" anchor="t" anchorCtr="0">
            <a:noAutofit/>
          </a:bodyPr>
          <a:lstStyle/>
          <a:p>
            <a:pPr marL="0" lvl="0" indent="0" algn="l" rtl="0">
              <a:lnSpc>
                <a:spcPct val="100000"/>
              </a:lnSpc>
              <a:spcBef>
                <a:spcPts val="1000"/>
              </a:spcBef>
              <a:spcAft>
                <a:spcPts val="0"/>
              </a:spcAft>
              <a:buNone/>
            </a:pPr>
            <a:r>
              <a:rPr lang="en" sz="2000">
                <a:solidFill>
                  <a:schemeClr val="dk1"/>
                </a:solidFill>
                <a:latin typeface="Arial"/>
                <a:ea typeface="Arial"/>
                <a:cs typeface="Arial"/>
                <a:sym typeface="Arial"/>
              </a:rPr>
              <a:t>You will write a code to command Hopper to fly over, under, left, and right of the bridge to identify any changes in the bridge’s structure. Hopper needs to stop and hover at three distinct points of the bridge to thoroughly inspect. You will use a function to simplify your code and stay organized.</a:t>
            </a:r>
            <a:endParaRPr sz="2000">
              <a:solidFill>
                <a:schemeClr val="dk1"/>
              </a:solidFill>
              <a:latin typeface="Arial"/>
              <a:ea typeface="Arial"/>
              <a:cs typeface="Arial"/>
              <a:sym typeface="Arial"/>
            </a:endParaRPr>
          </a:p>
        </p:txBody>
      </p:sp>
      <p:sp>
        <p:nvSpPr>
          <p:cNvPr id="122" name="Google Shape;122;p24"/>
          <p:cNvSpPr txBox="1">
            <a:spLocks noGrp="1"/>
          </p:cNvSpPr>
          <p:nvPr>
            <p:ph type="body" idx="1"/>
          </p:nvPr>
        </p:nvSpPr>
        <p:spPr>
          <a:xfrm>
            <a:off x="311700" y="872900"/>
            <a:ext cx="8785200" cy="1206000"/>
          </a:xfrm>
          <a:prstGeom prst="rect">
            <a:avLst/>
          </a:prstGeom>
        </p:spPr>
        <p:txBody>
          <a:bodyPr spcFirstLastPara="1" wrap="square" lIns="68575" tIns="34275" rIns="68575" bIns="34275" anchor="t" anchorCtr="0">
            <a:noAutofit/>
          </a:bodyPr>
          <a:lstStyle/>
          <a:p>
            <a:pPr marL="0" lvl="0" indent="0" algn="l" rtl="0">
              <a:lnSpc>
                <a:spcPct val="100000"/>
              </a:lnSpc>
              <a:spcBef>
                <a:spcPts val="1000"/>
              </a:spcBef>
              <a:spcAft>
                <a:spcPts val="0"/>
              </a:spcAft>
              <a:buNone/>
            </a:pPr>
            <a:r>
              <a:rPr lang="en" sz="2000">
                <a:solidFill>
                  <a:schemeClr val="dk1"/>
                </a:solidFill>
                <a:latin typeface="Arial"/>
                <a:ea typeface="Arial"/>
                <a:cs typeface="Arial"/>
                <a:sym typeface="Arial"/>
              </a:rPr>
              <a:t>A newly built bridge is being inspected with Hopper’s camera to make note of the normal appearance of the bridge. Then after an earthquake, Hopper needs to inspect the bridge again to check for any changes to ensure that the bridge is not damaged.</a:t>
            </a:r>
            <a:endParaRPr sz="2000">
              <a:solidFill>
                <a:schemeClr val="dk1"/>
              </a:solidFill>
              <a:latin typeface="Arial"/>
              <a:ea typeface="Arial"/>
              <a:cs typeface="Arial"/>
              <a:sym typeface="Arial"/>
            </a:endParaRPr>
          </a:p>
        </p:txBody>
      </p:sp>
      <p:pic>
        <p:nvPicPr>
          <p:cNvPr id="123" name="Google Shape;123;p24" title="Drone-Bridge.png"/>
          <p:cNvPicPr preferRelativeResize="0"/>
          <p:nvPr/>
        </p:nvPicPr>
        <p:blipFill>
          <a:blip r:embed="rId3">
            <a:alphaModFix/>
          </a:blip>
          <a:stretch>
            <a:fillRect/>
          </a:stretch>
        </p:blipFill>
        <p:spPr>
          <a:xfrm>
            <a:off x="4640050" y="1926475"/>
            <a:ext cx="3977375" cy="3074325"/>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726</Words>
  <Application>Microsoft Office PowerPoint</Application>
  <PresentationFormat>On-screen Show (16:9)</PresentationFormat>
  <Paragraphs>46</Paragraphs>
  <Slides>9</Slides>
  <Notes>9</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Bebas Neue</vt:lpstr>
      <vt:lpstr>Oswald ExtraLight</vt:lpstr>
      <vt:lpstr>Simple Dark</vt:lpstr>
      <vt:lpstr>Drones in Construction</vt:lpstr>
      <vt:lpstr>PowerPoint Presentation</vt:lpstr>
      <vt:lpstr>Construction Safety</vt:lpstr>
      <vt:lpstr>PowerPoint Presentation</vt:lpstr>
      <vt:lpstr>Drone inspection Process</vt:lpstr>
      <vt:lpstr>PowerPoint Presentation</vt:lpstr>
      <vt:lpstr>PowerPoint Presentation</vt:lpstr>
      <vt:lpstr>Case Study</vt:lpstr>
      <vt:lpstr>Activity Scenario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Rachel Gardner</dc:creator>
  <cp:lastModifiedBy>Rachel Gardner</cp:lastModifiedBy>
  <cp:revision>1</cp:revision>
  <dcterms:modified xsi:type="dcterms:W3CDTF">2025-06-28T17:57:24Z</dcterms:modified>
</cp:coreProperties>
</file>