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1"/>
    </p:embeddedFont>
    <p:embeddedFont>
      <p:font typeface="Oswald ExtraLight" panose="00000300000000000000" pitchFamily="50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D884DC-3140-4A3F-9C8C-D89E3CF53E8E}" v="2" dt="2025-06-28T17:28:51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4" y="41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105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Gardner" userId="7bbccd6f358364ac" providerId="LiveId" clId="{D7D884DC-3140-4A3F-9C8C-D89E3CF53E8E}"/>
    <pc:docChg chg="custSel modSld">
      <pc:chgData name="Rachel Gardner" userId="7bbccd6f358364ac" providerId="LiveId" clId="{D7D884DC-3140-4A3F-9C8C-D89E3CF53E8E}" dt="2025-06-28T17:29:01.588" v="10" actId="1076"/>
      <pc:docMkLst>
        <pc:docMk/>
      </pc:docMkLst>
      <pc:sldChg chg="addSp delSp modSp mod modAnim">
        <pc:chgData name="Rachel Gardner" userId="7bbccd6f358364ac" providerId="LiveId" clId="{D7D884DC-3140-4A3F-9C8C-D89E3CF53E8E}" dt="2025-06-28T17:28:29.433" v="5" actId="1076"/>
        <pc:sldMkLst>
          <pc:docMk/>
          <pc:sldMk cId="0" sldId="259"/>
        </pc:sldMkLst>
        <pc:picChg chg="add mod">
          <ac:chgData name="Rachel Gardner" userId="7bbccd6f358364ac" providerId="LiveId" clId="{D7D884DC-3140-4A3F-9C8C-D89E3CF53E8E}" dt="2025-06-28T17:28:29.433" v="5" actId="1076"/>
          <ac:picMkLst>
            <pc:docMk/>
            <pc:sldMk cId="0" sldId="259"/>
            <ac:picMk id="2" creationId="{788AF8E1-C038-06E6-CE5B-850FEFA863EE}"/>
          </ac:picMkLst>
        </pc:picChg>
        <pc:picChg chg="del">
          <ac:chgData name="Rachel Gardner" userId="7bbccd6f358364ac" providerId="LiveId" clId="{D7D884DC-3140-4A3F-9C8C-D89E3CF53E8E}" dt="2025-06-28T17:27:34.048" v="0" actId="478"/>
          <ac:picMkLst>
            <pc:docMk/>
            <pc:sldMk cId="0" sldId="259"/>
            <ac:picMk id="85" creationId="{00000000-0000-0000-0000-000000000000}"/>
          </ac:picMkLst>
        </pc:picChg>
      </pc:sldChg>
      <pc:sldChg chg="addSp delSp modSp mod modAnim">
        <pc:chgData name="Rachel Gardner" userId="7bbccd6f358364ac" providerId="LiveId" clId="{D7D884DC-3140-4A3F-9C8C-D89E3CF53E8E}" dt="2025-06-28T17:29:01.588" v="10" actId="1076"/>
        <pc:sldMkLst>
          <pc:docMk/>
          <pc:sldMk cId="0" sldId="260"/>
        </pc:sldMkLst>
        <pc:picChg chg="add mod">
          <ac:chgData name="Rachel Gardner" userId="7bbccd6f358364ac" providerId="LiveId" clId="{D7D884DC-3140-4A3F-9C8C-D89E3CF53E8E}" dt="2025-06-28T17:29:01.588" v="10" actId="1076"/>
          <ac:picMkLst>
            <pc:docMk/>
            <pc:sldMk cId="0" sldId="260"/>
            <ac:picMk id="2" creationId="{3D4C2AEF-D7EC-AC13-4E28-72E065F4312D}"/>
          </ac:picMkLst>
        </pc:picChg>
        <pc:picChg chg="del">
          <ac:chgData name="Rachel Gardner" userId="7bbccd6f358364ac" providerId="LiveId" clId="{D7D884DC-3140-4A3F-9C8C-D89E3CF53E8E}" dt="2025-06-28T17:28:38.488" v="6" actId="478"/>
          <ac:picMkLst>
            <pc:docMk/>
            <pc:sldMk cId="0" sldId="260"/>
            <ac:picMk id="9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jIzUcSwJx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4GNVo2oqh4&amp;t=1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siu.edu/2015/07/072815amh15083.php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2a5ce9ef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32a5ce9ef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2a5ce9ef9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Example discussion topics: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Cows, bison, sheep, goats, pigs, horses, llamas, ostriches, etc.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Meat, milk, eggs, honey, fish, shellfish, etc.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Wool, mohair, leather, beeswax, etc.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" name="Google Shape;69;g32a5ce9ef9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2a5ce9ef9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5" name="Google Shape;75;g32a5ce9ef9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2a5ce9ef98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Chesapeake Bay Foundation “Rotational Grazing and Regenerative Agriculture: How to Make Farms Bay Friendly”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Video length − 4:16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https://www.youtube.com/watch?v=ljIzUcSwJxM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1" name="Google Shape;81;g32a5ce9ef98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2a5ce9ef98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Ag PhD “Farm Basics Rotational Grazing in Pastures”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Video length − 4:01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https://www.youtube.com/watch?v=B4GNVo2oqh4&amp;t=1s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8" name="Google Shape;88;g32a5ce9ef98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c00880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5" name="Google Shape;95;g35fc00880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2a5ce9ef98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Southern Illinois University News Article: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https://news.siu.edu/2015/07/072815amh15083.php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*Educators are encouraged to find case study examples local to their area.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" name="Google Shape;104;g32a5ce9ef98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a5ce9ef98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32a5ce9ef98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4">
  <p:cSld name="Title and Content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759529" y="547007"/>
            <a:ext cx="51087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Bebas Neue"/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976058" y="1630064"/>
            <a:ext cx="66756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2pPr>
            <a:lvl3pPr marL="137160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8">
  <p:cSld name="Title and Content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2037230" y="503304"/>
            <a:ext cx="68478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2037230" y="1369218"/>
            <a:ext cx="6847800" cy="3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▪"/>
              <a:defRPr b="0" i="0">
                <a:solidFill>
                  <a:schemeClr val="dk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>
                <a:solidFill>
                  <a:schemeClr val="dk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2pPr>
            <a:lvl3pPr marL="137160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▪"/>
              <a:defRPr b="0" i="0">
                <a:solidFill>
                  <a:schemeClr val="dk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▪"/>
              <a:defRPr b="0" i="0">
                <a:solidFill>
                  <a:schemeClr val="dk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▪"/>
              <a:defRPr b="0" i="0">
                <a:solidFill>
                  <a:schemeClr val="dk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5">
  <p:cSld name="Title and Content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628650" y="871209"/>
            <a:ext cx="7886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67"/>
              </a:buClr>
              <a:buSzPts val="4500"/>
              <a:buFont typeface="Bebas Neue"/>
              <a:buNone/>
              <a:defRPr sz="4500">
                <a:solidFill>
                  <a:srgbClr val="99CC67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628650" y="1613648"/>
            <a:ext cx="7891500" cy="3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2pPr>
            <a:lvl3pPr marL="137160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ljIzUcSwJxM?feature=oembed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B4GNVo2oqh4?start=1&amp;feature=oembed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6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2213363" y="216075"/>
            <a:ext cx="4717275" cy="47172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235650" y="3039775"/>
            <a:ext cx="8672700" cy="1265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some foods you like to eat that come from animals?</a:t>
            </a:r>
            <a:endParaRPr sz="3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9663" y="1789075"/>
            <a:ext cx="4324675" cy="7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2270325" y="560575"/>
            <a:ext cx="58713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4800">
                <a:solidFill>
                  <a:srgbClr val="99CC67"/>
                </a:solidFill>
              </a:rPr>
              <a:t>Drones in Agriculture</a:t>
            </a:r>
            <a:endParaRPr sz="4800">
              <a:solidFill>
                <a:srgbClr val="99CC6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2037225" y="503300"/>
            <a:ext cx="70578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Bebas Neue"/>
              <a:buNone/>
            </a:pPr>
            <a:r>
              <a:rPr lang="en" sz="3800">
                <a:solidFill>
                  <a:srgbClr val="000000"/>
                </a:solidFill>
              </a:rPr>
              <a:t>Group Discussion Questions on Livestock</a:t>
            </a:r>
            <a:endParaRPr sz="3800">
              <a:solidFill>
                <a:srgbClr val="000000"/>
              </a:solidFill>
            </a:endParaRPr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2037225" y="1369225"/>
            <a:ext cx="6847800" cy="3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Livestock are animals (except poultry) that are grown on farms to provide labor or produce products for consumption.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are some examples of livestock?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are some </a:t>
            </a:r>
            <a:r>
              <a:rPr lang="en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food</a:t>
            </a:r>
            <a:r>
              <a:rPr lang="en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products that livestock produce?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are some </a:t>
            </a:r>
            <a:r>
              <a:rPr lang="en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non-food</a:t>
            </a:r>
            <a:r>
              <a:rPr lang="en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products that livestock produce?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11700" y="230259"/>
            <a:ext cx="7886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How Can Drones Be Used in Livestock Management?</a:t>
            </a:r>
            <a:endParaRPr sz="3300"/>
          </a:p>
        </p:txBody>
      </p:sp>
      <p:sp>
        <p:nvSpPr>
          <p:cNvPr id="78" name="Google Shape;78;p18"/>
          <p:cNvSpPr txBox="1"/>
          <p:nvPr/>
        </p:nvSpPr>
        <p:spPr>
          <a:xfrm>
            <a:off x="311700" y="980725"/>
            <a:ext cx="8832300" cy="4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Monitoring herds − Drones can fly over herds of cattle to efficiently identify any issues such as potential predators, or animals straying or escaping.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Assessing health − Some drones have thermal cameras which can detect temperature changes in animals.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Managing pastures − Drones can provide aerial imaging which can recognize information such as weed infestations and grass height.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311700" y="230259"/>
            <a:ext cx="7886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67"/>
              </a:buClr>
              <a:buSzPct val="100000"/>
              <a:buFont typeface="Bebas Neue"/>
              <a:buNone/>
            </a:pPr>
            <a:r>
              <a:rPr lang="en"/>
              <a:t>Grazing Management</a:t>
            </a:r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311700" y="980725"/>
            <a:ext cx="8832300" cy="864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Grazing is the practice of allowing animals on a farm to eat wild vegetations, such as grass.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2" name="Online Media 1" title="Rotational Grazing and Regenerative Agriculture: How to Make Farms Bay Friendly">
            <a:hlinkClick r:id="" action="ppaction://media"/>
            <a:extLst>
              <a:ext uri="{FF2B5EF4-FFF2-40B4-BE49-F238E27FC236}">
                <a16:creationId xmlns:a16="http://schemas.microsoft.com/office/drawing/2014/main" id="{788AF8E1-C038-06E6-CE5B-850FEFA863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75419" y="1804555"/>
            <a:ext cx="5793161" cy="327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311700" y="230259"/>
            <a:ext cx="7886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67"/>
              </a:buClr>
              <a:buSzPct val="100000"/>
              <a:buFont typeface="Bebas Neue"/>
              <a:buNone/>
            </a:pPr>
            <a:r>
              <a:rPr lang="en"/>
              <a:t>Rotational Grazing</a:t>
            </a:r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311700" y="980725"/>
            <a:ext cx="8832300" cy="121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Rotational grazing is a system where a pasture is divided into smaller sections, called paddocks, and cattle are rotated through the paddocks to allow the vegetation to regrow.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2" name="Online Media 1" title="Farm Basics #1054 Rotational Grazing in Pastures (Air Date 6-17-18)">
            <a:hlinkClick r:id="" action="ppaction://media"/>
            <a:extLst>
              <a:ext uri="{FF2B5EF4-FFF2-40B4-BE49-F238E27FC236}">
                <a16:creationId xmlns:a16="http://schemas.microsoft.com/office/drawing/2014/main" id="{3D4C2AEF-D7EC-AC13-4E28-72E065F431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48741" y="2194525"/>
            <a:ext cx="5046518" cy="2851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/>
        </p:nvSpPr>
        <p:spPr>
          <a:xfrm>
            <a:off x="311700" y="445025"/>
            <a:ext cx="2401200" cy="11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20">
                <a:solidFill>
                  <a:srgbClr val="99CC67"/>
                </a:solidFill>
                <a:latin typeface="Bebas Neue"/>
                <a:ea typeface="Bebas Neue"/>
                <a:cs typeface="Bebas Neue"/>
                <a:sym typeface="Bebas Neue"/>
              </a:rPr>
              <a:t>The Engineering Design Process</a:t>
            </a:r>
            <a:endParaRPr sz="3320">
              <a:solidFill>
                <a:srgbClr val="99CC6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8" name="Google Shape;98;p21"/>
          <p:cNvSpPr txBox="1"/>
          <p:nvPr/>
        </p:nvSpPr>
        <p:spPr>
          <a:xfrm>
            <a:off x="311700" y="1418925"/>
            <a:ext cx="2772600" cy="3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Let’s look at a variation of what is called the Engineering Design Process (EDP) which is a series of steps used by engineers to solve problems.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99" name="Google Shape;99;p21"/>
          <p:cNvSpPr/>
          <p:nvPr/>
        </p:nvSpPr>
        <p:spPr>
          <a:xfrm>
            <a:off x="7465050" y="172275"/>
            <a:ext cx="1511400" cy="6963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1"/>
          <p:cNvSpPr/>
          <p:nvPr/>
        </p:nvSpPr>
        <p:spPr>
          <a:xfrm>
            <a:off x="3070750" y="226500"/>
            <a:ext cx="5916600" cy="4690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21"/>
          <p:cNvPicPr preferRelativeResize="0"/>
          <p:nvPr/>
        </p:nvPicPr>
        <p:blipFill rotWithShape="1">
          <a:blip r:embed="rId3">
            <a:alphaModFix/>
          </a:blip>
          <a:srcRect l="9015" t="6500" r="13931" b="4333"/>
          <a:stretch/>
        </p:blipFill>
        <p:spPr>
          <a:xfrm>
            <a:off x="3044325" y="257875"/>
            <a:ext cx="5969449" cy="462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311700" y="230259"/>
            <a:ext cx="7886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4050"/>
              <a:t>Case Study</a:t>
            </a:r>
            <a:endParaRPr sz="4050"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>
            <a:off x="311700" y="1056925"/>
            <a:ext cx="5229900" cy="2955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fall of 2015, Southern Illinois University Carbondale began offering courses on how to use drones in farming.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“. . . most unmanned aerial vehicles intended for agricultural use are data-gatherers. . . UAVs gather information on stress-level in plants, calculate areas of weather or disease damage and help farmers predict yield.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1"/>
          </p:nvPr>
        </p:nvSpPr>
        <p:spPr>
          <a:xfrm>
            <a:off x="311700" y="3861750"/>
            <a:ext cx="8832300" cy="1198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applications for agriculture include assisting livestock producers by assessing forage health for grazing rotation, or measuring canopy health or tree density for foresters.” (Reported by Southern Illinois University News.)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1347" y="1191525"/>
            <a:ext cx="3432479" cy="245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311700" y="230259"/>
            <a:ext cx="7886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4050"/>
              <a:t>Activity Scenario</a:t>
            </a:r>
            <a:endParaRPr sz="4050"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311700" y="980725"/>
            <a:ext cx="4629900" cy="2375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have a 400-acre pasture of switchgrass for cattle grazing that you have separated into six equal paddocks labeled 1 through 6. You decide to use a rotational grazing system with your cattle.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2200" y="964290"/>
            <a:ext cx="3942000" cy="237118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311700" y="3474025"/>
            <a:ext cx="8633100" cy="149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and a navigator will work together to hover Hopper over each paddock to measure the switchgrass height. Then, you will create a chart outlining your rotational grazing plan based on the recorded switchgrass heights starting at the month of April 2025.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543</Words>
  <Application>Microsoft Office PowerPoint</Application>
  <PresentationFormat>On-screen Show (16:9)</PresentationFormat>
  <Paragraphs>38</Paragraphs>
  <Slides>8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Oswald ExtraLight</vt:lpstr>
      <vt:lpstr>Bebas Neue</vt:lpstr>
      <vt:lpstr>Simple Dark</vt:lpstr>
      <vt:lpstr>Drones in Agriculture</vt:lpstr>
      <vt:lpstr>Group Discussion Questions on Livestock</vt:lpstr>
      <vt:lpstr>How Can Drones Be Used in Livestock Management?</vt:lpstr>
      <vt:lpstr>Grazing Management</vt:lpstr>
      <vt:lpstr>Rotational Grazing</vt:lpstr>
      <vt:lpstr>PowerPoint Presentation</vt:lpstr>
      <vt:lpstr>Case Study</vt:lpstr>
      <vt:lpstr>Activity Scenario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Rachel Gardner</dc:creator>
  <cp:lastModifiedBy>Rachel Gardner</cp:lastModifiedBy>
  <cp:revision>1</cp:revision>
  <dcterms:modified xsi:type="dcterms:W3CDTF">2025-06-28T17:29:03Z</dcterms:modified>
</cp:coreProperties>
</file>