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ebas Neue" panose="020B0606020202050201" pitchFamily="34" charset="0"/>
      <p:regular r:id="rId12"/>
    </p:embeddedFont>
    <p:embeddedFont>
      <p:font typeface="Oswald ExtraLight" panose="00000300000000000000" pitchFamily="50"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36FD3-85A9-4EBB-AB09-3AD1EB18C962}" v="3" dt="2025-06-28T17:37:19.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53D36FD3-85A9-4EBB-AB09-3AD1EB18C962}"/>
    <pc:docChg chg="custSel modSld">
      <pc:chgData name="Rachel Gardner" userId="7bbccd6f358364ac" providerId="LiveId" clId="{53D36FD3-85A9-4EBB-AB09-3AD1EB18C962}" dt="2025-06-28T17:37:30.794" v="21" actId="1076"/>
      <pc:docMkLst>
        <pc:docMk/>
      </pc:docMkLst>
      <pc:sldChg chg="modSp mod">
        <pc:chgData name="Rachel Gardner" userId="7bbccd6f358364ac" providerId="LiveId" clId="{53D36FD3-85A9-4EBB-AB09-3AD1EB18C962}" dt="2025-06-28T17:36:00.959" v="2" actId="27636"/>
        <pc:sldMkLst>
          <pc:docMk/>
          <pc:sldMk cId="0" sldId="257"/>
        </pc:sldMkLst>
        <pc:spChg chg="mod">
          <ac:chgData name="Rachel Gardner" userId="7bbccd6f358364ac" providerId="LiveId" clId="{53D36FD3-85A9-4EBB-AB09-3AD1EB18C962}" dt="2025-06-28T17:36:00.959" v="2" actId="27636"/>
          <ac:spMkLst>
            <pc:docMk/>
            <pc:sldMk cId="0" sldId="257"/>
            <ac:spMk id="72" creationId="{00000000-0000-0000-0000-000000000000}"/>
          </ac:spMkLst>
        </pc:spChg>
      </pc:sldChg>
      <pc:sldChg chg="addSp delSp modSp mod delAnim modAnim">
        <pc:chgData name="Rachel Gardner" userId="7bbccd6f358364ac" providerId="LiveId" clId="{53D36FD3-85A9-4EBB-AB09-3AD1EB18C962}" dt="2025-06-28T17:36:11.506" v="6" actId="1076"/>
        <pc:sldMkLst>
          <pc:docMk/>
          <pc:sldMk cId="0" sldId="258"/>
        </pc:sldMkLst>
        <pc:picChg chg="add mod">
          <ac:chgData name="Rachel Gardner" userId="7bbccd6f358364ac" providerId="LiveId" clId="{53D36FD3-85A9-4EBB-AB09-3AD1EB18C962}" dt="2025-06-28T17:36:11.506" v="6" actId="1076"/>
          <ac:picMkLst>
            <pc:docMk/>
            <pc:sldMk cId="0" sldId="258"/>
            <ac:picMk id="2" creationId="{1A5ED493-A94A-790B-3543-D19DAC84E63C}"/>
          </ac:picMkLst>
        </pc:picChg>
        <pc:picChg chg="del">
          <ac:chgData name="Rachel Gardner" userId="7bbccd6f358364ac" providerId="LiveId" clId="{53D36FD3-85A9-4EBB-AB09-3AD1EB18C962}" dt="2025-06-28T17:35:48.745" v="0" actId="478"/>
          <ac:picMkLst>
            <pc:docMk/>
            <pc:sldMk cId="0" sldId="258"/>
            <ac:picMk id="78" creationId="{00000000-0000-0000-0000-000000000000}"/>
          </ac:picMkLst>
        </pc:picChg>
      </pc:sldChg>
      <pc:sldChg chg="addSp delSp modSp mod delAnim modAnim">
        <pc:chgData name="Rachel Gardner" userId="7bbccd6f358364ac" providerId="LiveId" clId="{53D36FD3-85A9-4EBB-AB09-3AD1EB18C962}" dt="2025-06-28T17:36:55.028" v="14" actId="1076"/>
        <pc:sldMkLst>
          <pc:docMk/>
          <pc:sldMk cId="0" sldId="259"/>
        </pc:sldMkLst>
        <pc:picChg chg="add mod">
          <ac:chgData name="Rachel Gardner" userId="7bbccd6f358364ac" providerId="LiveId" clId="{53D36FD3-85A9-4EBB-AB09-3AD1EB18C962}" dt="2025-06-28T17:36:55.028" v="14" actId="1076"/>
          <ac:picMkLst>
            <pc:docMk/>
            <pc:sldMk cId="0" sldId="259"/>
            <ac:picMk id="2" creationId="{CB4C60F5-5676-C18A-BE0B-46878320B69F}"/>
          </ac:picMkLst>
        </pc:picChg>
        <pc:picChg chg="del">
          <ac:chgData name="Rachel Gardner" userId="7bbccd6f358364ac" providerId="LiveId" clId="{53D36FD3-85A9-4EBB-AB09-3AD1EB18C962}" dt="2025-06-28T17:36:23.482" v="7" actId="478"/>
          <ac:picMkLst>
            <pc:docMk/>
            <pc:sldMk cId="0" sldId="259"/>
            <ac:picMk id="85" creationId="{00000000-0000-0000-0000-000000000000}"/>
          </ac:picMkLst>
        </pc:picChg>
      </pc:sldChg>
      <pc:sldChg chg="addSp delSp modSp mod delAnim modAnim">
        <pc:chgData name="Rachel Gardner" userId="7bbccd6f358364ac" providerId="LiveId" clId="{53D36FD3-85A9-4EBB-AB09-3AD1EB18C962}" dt="2025-06-28T17:37:30.794" v="21" actId="1076"/>
        <pc:sldMkLst>
          <pc:docMk/>
          <pc:sldMk cId="0" sldId="260"/>
        </pc:sldMkLst>
        <pc:picChg chg="add mod">
          <ac:chgData name="Rachel Gardner" userId="7bbccd6f358364ac" providerId="LiveId" clId="{53D36FD3-85A9-4EBB-AB09-3AD1EB18C962}" dt="2025-06-28T17:37:30.794" v="21" actId="1076"/>
          <ac:picMkLst>
            <pc:docMk/>
            <pc:sldMk cId="0" sldId="260"/>
            <ac:picMk id="2" creationId="{EC5939BA-BB57-906A-E188-30232F114D97}"/>
          </ac:picMkLst>
        </pc:picChg>
        <pc:picChg chg="del">
          <ac:chgData name="Rachel Gardner" userId="7bbccd6f358364ac" providerId="LiveId" clId="{53D36FD3-85A9-4EBB-AB09-3AD1EB18C962}" dt="2025-06-28T17:36:58.970" v="15" actId="478"/>
          <ac:picMkLst>
            <pc:docMk/>
            <pc:sldMk cId="0" sldId="260"/>
            <ac:picMk id="9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j-rSXIPqRw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RWzVj3Y3C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UkYh0nlQdP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fr.gov/current/title-14/chapter-I/subchapter-F/part-107#107.3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sa.gov/aeronautics/delivering-closer-to-realit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asa.gov/directorates/armd/aosp/armd-aosp-atm-x/utm-bvlos/about-utm-bvlo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a0f0541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a0f05414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a0f05414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Letters, small packages, food, groceries, medicine, other medical supplies,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GPS, long-lasting battery, camera, sensors to detect obstacles [such as ultrasonic or light detection and ranging (LiDAR) sensors], infrared sensors,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Advantages: shorter delivery time, can use less energy than a vehicle or airplane, less costly over time, can access more remote locations easier than other transportation, etc.</a:t>
            </a:r>
            <a:endParaRPr>
              <a:solidFill>
                <a:schemeClr val="dk1"/>
              </a:solidFill>
            </a:endParaRPr>
          </a:p>
          <a:p>
            <a:pPr marL="457200" lvl="0" indent="0" algn="l" rtl="0">
              <a:spcBef>
                <a:spcPts val="0"/>
              </a:spcBef>
              <a:spcAft>
                <a:spcPts val="0"/>
              </a:spcAft>
              <a:buNone/>
            </a:pPr>
            <a:r>
              <a:rPr lang="en">
                <a:solidFill>
                  <a:schemeClr val="dk1"/>
                </a:solidFill>
              </a:rPr>
              <a:t>Disadvantages: high upfront costs, drones are more sensitive to wind and precipitation than vehicles and airplanes, privacy concerns about drones with cameras, low weight limit, subject to strict laws and regulations, safety concerns about possible collisions, noise concerns, etc.</a:t>
            </a:r>
            <a:endParaRPr>
              <a:solidFill>
                <a:schemeClr val="dk1"/>
              </a:solidFill>
            </a:endParaRPr>
          </a:p>
        </p:txBody>
      </p:sp>
      <p:sp>
        <p:nvSpPr>
          <p:cNvPr id="69" name="Google Shape;69;g32a0f054149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a0f05414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Federal Aviation Administratio</a:t>
            </a:r>
            <a:r>
              <a:rPr lang="en" dirty="0"/>
              <a:t>n (FAA) “Drone Package Delivery and How It Works”</a:t>
            </a:r>
            <a:endParaRPr dirty="0"/>
          </a:p>
          <a:p>
            <a:pPr marL="0" lvl="0" indent="0" algn="l" rtl="0">
              <a:spcBef>
                <a:spcPts val="0"/>
              </a:spcBef>
              <a:spcAft>
                <a:spcPts val="0"/>
              </a:spcAft>
              <a:buClr>
                <a:schemeClr val="dk1"/>
              </a:buClr>
              <a:buSzPts val="1100"/>
              <a:buFont typeface="Arial"/>
              <a:buNone/>
            </a:pPr>
            <a:r>
              <a:rPr lang="en" dirty="0">
                <a:solidFill>
                  <a:schemeClr val="dk1"/>
                </a:solidFill>
              </a:rPr>
              <a:t>Video length − 1:14</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https://www.youtube.com/watch?v=j-rSXIPqRw0</a:t>
            </a:r>
            <a:endParaRPr dirty="0">
              <a:solidFill>
                <a:schemeClr val="dk1"/>
              </a:solidFill>
            </a:endParaRPr>
          </a:p>
        </p:txBody>
      </p:sp>
      <p:sp>
        <p:nvSpPr>
          <p:cNvPr id="75" name="Google Shape;75;g32a0f05414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2b2c59f62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CNET “Amazon makes its first drone delivery”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− 0:56</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https://www.youtube.com/watch?v=0RWzVj3Y3C4</a:t>
            </a:r>
            <a:endParaRPr dirty="0">
              <a:solidFill>
                <a:schemeClr val="dk1"/>
              </a:solidFill>
            </a:endParaRPr>
          </a:p>
        </p:txBody>
      </p:sp>
      <p:sp>
        <p:nvSpPr>
          <p:cNvPr id="81" name="Google Shape;81;g32b2c59f62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a0f054149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CBS Texas “Walmart expands drone delivery services to Lewisville”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− 2:11</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https://www.youtube.com/watch?v=UkYh0nlQdPA</a:t>
            </a:r>
            <a:endParaRPr dirty="0">
              <a:solidFill>
                <a:schemeClr val="dk1"/>
              </a:solidFill>
            </a:endParaRPr>
          </a:p>
        </p:txBody>
      </p:sp>
      <p:sp>
        <p:nvSpPr>
          <p:cNvPr id="88" name="Google Shape;88;g32a0f054149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2b2c59f6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Part 107 VLOS Regulation: </a:t>
            </a:r>
            <a:r>
              <a:rPr lang="en" u="sng">
                <a:solidFill>
                  <a:schemeClr val="hlink"/>
                </a:solidFill>
                <a:hlinkClick r:id="rId3"/>
              </a:rPr>
              <a:t>https://www.ecfr.gov/current/title-14/chapter-I/subchapter-F/part-107#107.31</a:t>
            </a:r>
            <a:endParaRPr/>
          </a:p>
        </p:txBody>
      </p:sp>
      <p:sp>
        <p:nvSpPr>
          <p:cNvPr id="95" name="Google Shape;95;g32b2c59f627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7e772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101" name="Google Shape;101;g3397e77239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2a0f0541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National Aeronautics and Space Administration (NASA)</a:t>
            </a:r>
            <a:endParaRPr/>
          </a:p>
          <a:p>
            <a:pPr marL="0" lvl="0" indent="0" algn="l" rtl="0">
              <a:spcBef>
                <a:spcPts val="0"/>
              </a:spcBef>
              <a:spcAft>
                <a:spcPts val="0"/>
              </a:spcAft>
              <a:buClr>
                <a:schemeClr val="dk1"/>
              </a:buClr>
              <a:buSzPts val="1100"/>
              <a:buFont typeface="Arial"/>
              <a:buNone/>
            </a:pPr>
            <a:r>
              <a:rPr lang="en">
                <a:solidFill>
                  <a:schemeClr val="dk1"/>
                </a:solidFill>
              </a:rPr>
              <a:t>“NASA Moves Drone Package Delivery Industry Closer to Reality” </a:t>
            </a:r>
            <a:r>
              <a:rPr lang="en" u="sng">
                <a:solidFill>
                  <a:schemeClr val="hlink"/>
                </a:solidFill>
                <a:hlinkClick r:id="rId3"/>
              </a:rPr>
              <a:t>https://www.nasa.gov/aeronautics/delivering-closer-to-reality/</a:t>
            </a:r>
            <a:endParaRPr sz="100"/>
          </a:p>
          <a:p>
            <a:pPr marL="0" lvl="0" indent="0" algn="l" rtl="0">
              <a:spcBef>
                <a:spcPts val="0"/>
              </a:spcBef>
              <a:spcAft>
                <a:spcPts val="0"/>
              </a:spcAft>
              <a:buClr>
                <a:schemeClr val="dk1"/>
              </a:buClr>
              <a:buSzPts val="1100"/>
              <a:buFont typeface="Arial"/>
              <a:buNone/>
            </a:pPr>
            <a:r>
              <a:rPr lang="en">
                <a:solidFill>
                  <a:schemeClr val="dk1"/>
                </a:solidFill>
              </a:rPr>
              <a:t>“Learn More About NASA’s UTM BVLOS Subproject” </a:t>
            </a:r>
            <a:r>
              <a:rPr lang="en" u="sng">
                <a:solidFill>
                  <a:schemeClr val="hlink"/>
                </a:solidFill>
                <a:hlinkClick r:id="rId4"/>
              </a:rPr>
              <a:t>https://www.nasa.gov/directorates/armd/aosp/armd-aosp-atm-x/utm-bvlos/about-utm-bvlos/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a:t>
            </a:r>
            <a:endParaRPr>
              <a:solidFill>
                <a:schemeClr val="dk1"/>
              </a:solidFill>
            </a:endParaRPr>
          </a:p>
        </p:txBody>
      </p:sp>
      <p:sp>
        <p:nvSpPr>
          <p:cNvPr id="110" name="Google Shape;110;g32a0f054149_0_2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a0f054149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32a0f054149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j-rSXIPqRw0?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0RWzVj3Y3C4?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ideo" Target="https://www.youtube.com/embed/UkYh0nlQdPA?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a:stretch/>
        </p:blipFill>
        <p:spPr>
          <a:xfrm>
            <a:off x="2213363" y="216075"/>
            <a:ext cx="4717275" cy="4717275"/>
          </a:xfrm>
          <a:prstGeom prst="rect">
            <a:avLst/>
          </a:prstGeom>
          <a:noFill/>
          <a:ln>
            <a:noFill/>
          </a:ln>
        </p:spPr>
      </p:pic>
      <p:sp>
        <p:nvSpPr>
          <p:cNvPr id="64" name="Google Shape;64;p16"/>
          <p:cNvSpPr txBox="1">
            <a:spLocks noGrp="1"/>
          </p:cNvSpPr>
          <p:nvPr>
            <p:ph type="body" idx="1"/>
          </p:nvPr>
        </p:nvSpPr>
        <p:spPr>
          <a:xfrm>
            <a:off x="235650" y="3039775"/>
            <a:ext cx="8672700" cy="13356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chemeClr val="dk1"/>
                </a:solidFill>
                <a:latin typeface="Arial"/>
                <a:ea typeface="Arial"/>
                <a:cs typeface="Arial"/>
                <a:sym typeface="Arial"/>
              </a:rPr>
              <a:t>Have you heard about drone delivery services? What items do they deliver?</a:t>
            </a:r>
            <a:endParaRPr sz="380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Package Delivery</a:t>
            </a:r>
            <a:endParaRPr sz="480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Bebas Neue"/>
              <a:buNone/>
            </a:pPr>
            <a:r>
              <a:rPr lang="en" sz="3500">
                <a:solidFill>
                  <a:srgbClr val="000000"/>
                </a:solidFill>
              </a:rPr>
              <a:t>Group Discussion Questions on Drone Delivery</a:t>
            </a:r>
            <a:endParaRPr sz="3500">
              <a:solidFill>
                <a:srgbClr val="000000"/>
              </a:solidFill>
            </a:endParaRPr>
          </a:p>
        </p:txBody>
      </p:sp>
      <p:sp>
        <p:nvSpPr>
          <p:cNvPr id="72" name="Google Shape;72;p17"/>
          <p:cNvSpPr txBox="1">
            <a:spLocks noGrp="1"/>
          </p:cNvSpPr>
          <p:nvPr>
            <p:ph type="body" idx="1"/>
          </p:nvPr>
        </p:nvSpPr>
        <p:spPr>
          <a:xfrm>
            <a:off x="2037225" y="1293950"/>
            <a:ext cx="6847800" cy="38496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Delivery drones are used to transport lightweight goods short distances.</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examples of items that drones could deliver?</a:t>
            </a:r>
            <a:endParaRPr sz="240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technologies that delivery drones might need?</a:t>
            </a:r>
            <a:endParaRPr sz="2400">
              <a:solidFill>
                <a:srgbClr val="000000"/>
              </a:solidFill>
              <a:latin typeface="Arial"/>
              <a:ea typeface="Arial"/>
              <a:cs typeface="Arial"/>
              <a:sym typeface="Arial"/>
            </a:endParaRPr>
          </a:p>
          <a:p>
            <a:pPr marL="457200" lvl="0" indent="-381000" algn="l" rtl="0">
              <a:lnSpc>
                <a:spcPct val="100000"/>
              </a:lnSpc>
              <a:spcBef>
                <a:spcPts val="1000"/>
              </a:spcBef>
              <a:spcAft>
                <a:spcPts val="1200"/>
              </a:spcAft>
              <a:buClr>
                <a:srgbClr val="000000"/>
              </a:buClr>
              <a:buSzPts val="2400"/>
              <a:buFont typeface="Arial"/>
              <a:buAutoNum type="arabicPeriod"/>
            </a:pPr>
            <a:r>
              <a:rPr lang="en" sz="2400">
                <a:solidFill>
                  <a:srgbClr val="000000"/>
                </a:solidFill>
                <a:latin typeface="Arial"/>
                <a:ea typeface="Arial"/>
                <a:cs typeface="Arial"/>
                <a:sym typeface="Arial"/>
              </a:rPr>
              <a:t>What could be some advantages of using delivery drones? What could be some disadvantages?</a:t>
            </a:r>
            <a:endParaRPr sz="2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How does Drone Package Delivery work?</a:t>
            </a:r>
            <a:endParaRPr/>
          </a:p>
        </p:txBody>
      </p:sp>
      <p:pic>
        <p:nvPicPr>
          <p:cNvPr id="2" name="Online Media 1" title="Drone Package Delivery and How It Works">
            <a:hlinkClick r:id="" action="ppaction://media"/>
            <a:extLst>
              <a:ext uri="{FF2B5EF4-FFF2-40B4-BE49-F238E27FC236}">
                <a16:creationId xmlns:a16="http://schemas.microsoft.com/office/drawing/2014/main" id="{1A5ED493-A94A-790B-3543-D19DAC84E63C}"/>
              </a:ext>
            </a:extLst>
          </p:cNvPr>
          <p:cNvPicPr>
            <a:picLocks noRot="1" noChangeAspect="1"/>
          </p:cNvPicPr>
          <p:nvPr>
            <a:videoFile r:link="rId1"/>
          </p:nvPr>
        </p:nvPicPr>
        <p:blipFill>
          <a:blip r:embed="rId4"/>
          <a:stretch>
            <a:fillRect/>
          </a:stretch>
        </p:blipFill>
        <p:spPr>
          <a:xfrm>
            <a:off x="861336" y="825759"/>
            <a:ext cx="7421327" cy="419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Drone Package Delivery</a:t>
            </a:r>
            <a:endParaRPr/>
          </a:p>
        </p:txBody>
      </p:sp>
      <p:sp>
        <p:nvSpPr>
          <p:cNvPr id="84" name="Google Shape;84;p19"/>
          <p:cNvSpPr txBox="1">
            <a:spLocks noGrp="1"/>
          </p:cNvSpPr>
          <p:nvPr>
            <p:ph type="body" idx="1"/>
          </p:nvPr>
        </p:nvSpPr>
        <p:spPr>
          <a:xfrm>
            <a:off x="311700" y="980725"/>
            <a:ext cx="8832300" cy="652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Amazon made its first drone delivery in 2016 in the UK.</a:t>
            </a:r>
            <a:endParaRPr sz="2400">
              <a:solidFill>
                <a:schemeClr val="dk1"/>
              </a:solidFill>
              <a:latin typeface="Arial"/>
              <a:ea typeface="Arial"/>
              <a:cs typeface="Arial"/>
              <a:sym typeface="Arial"/>
            </a:endParaRPr>
          </a:p>
        </p:txBody>
      </p:sp>
      <p:pic>
        <p:nvPicPr>
          <p:cNvPr id="2" name="Online Media 1" title="Amazon makes its first drone delivery">
            <a:hlinkClick r:id="" action="ppaction://media"/>
            <a:extLst>
              <a:ext uri="{FF2B5EF4-FFF2-40B4-BE49-F238E27FC236}">
                <a16:creationId xmlns:a16="http://schemas.microsoft.com/office/drawing/2014/main" id="{CB4C60F5-5676-C18A-BE0B-46878320B69F}"/>
              </a:ext>
            </a:extLst>
          </p:cNvPr>
          <p:cNvPicPr>
            <a:picLocks noRot="1" noChangeAspect="1"/>
          </p:cNvPicPr>
          <p:nvPr>
            <a:videoFile r:link="rId1"/>
          </p:nvPr>
        </p:nvPicPr>
        <p:blipFill>
          <a:blip r:embed="rId4"/>
          <a:stretch>
            <a:fillRect/>
          </a:stretch>
        </p:blipFill>
        <p:spPr>
          <a:xfrm>
            <a:off x="1387186" y="1435159"/>
            <a:ext cx="6369627" cy="3598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Drone Package Delivery</a:t>
            </a:r>
            <a:endParaRPr/>
          </a:p>
        </p:txBody>
      </p:sp>
      <p:sp>
        <p:nvSpPr>
          <p:cNvPr id="91" name="Google Shape;91;p20"/>
          <p:cNvSpPr txBox="1">
            <a:spLocks noGrp="1"/>
          </p:cNvSpPr>
          <p:nvPr>
            <p:ph type="body" idx="1"/>
          </p:nvPr>
        </p:nvSpPr>
        <p:spPr>
          <a:xfrm>
            <a:off x="311700" y="980725"/>
            <a:ext cx="8832300" cy="890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A lot businesses are starting to use drones to deliver packages of goods bought online.</a:t>
            </a:r>
            <a:endParaRPr sz="2400">
              <a:solidFill>
                <a:schemeClr val="dk1"/>
              </a:solidFill>
              <a:latin typeface="Arial"/>
              <a:ea typeface="Arial"/>
              <a:cs typeface="Arial"/>
              <a:sym typeface="Arial"/>
            </a:endParaRPr>
          </a:p>
        </p:txBody>
      </p:sp>
      <p:pic>
        <p:nvPicPr>
          <p:cNvPr id="2" name="Online Media 1" title="Walmart expands drone delivery services to Lewisville">
            <a:hlinkClick r:id="" action="ppaction://media"/>
            <a:extLst>
              <a:ext uri="{FF2B5EF4-FFF2-40B4-BE49-F238E27FC236}">
                <a16:creationId xmlns:a16="http://schemas.microsoft.com/office/drawing/2014/main" id="{EC5939BA-BB57-906A-E188-30232F114D97}"/>
              </a:ext>
            </a:extLst>
          </p:cNvPr>
          <p:cNvPicPr>
            <a:picLocks noRot="1" noChangeAspect="1"/>
          </p:cNvPicPr>
          <p:nvPr>
            <a:videoFile r:link="rId1"/>
          </p:nvPr>
        </p:nvPicPr>
        <p:blipFill>
          <a:blip r:embed="rId4"/>
          <a:stretch>
            <a:fillRect/>
          </a:stretch>
        </p:blipFill>
        <p:spPr>
          <a:xfrm>
            <a:off x="1632507" y="1769919"/>
            <a:ext cx="5878986" cy="3321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Drone Delivery − Visual Line of Sight</a:t>
            </a:r>
            <a:endParaRPr/>
          </a:p>
        </p:txBody>
      </p:sp>
      <p:sp>
        <p:nvSpPr>
          <p:cNvPr id="98" name="Google Shape;98;p21"/>
          <p:cNvSpPr txBox="1">
            <a:spLocks noGrp="1"/>
          </p:cNvSpPr>
          <p:nvPr>
            <p:ph type="body" idx="1"/>
          </p:nvPr>
        </p:nvSpPr>
        <p:spPr>
          <a:xfrm>
            <a:off x="311700" y="980725"/>
            <a:ext cx="8603400" cy="3908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b="1">
                <a:solidFill>
                  <a:schemeClr val="dk1"/>
                </a:solidFill>
                <a:latin typeface="Arial"/>
                <a:ea typeface="Arial"/>
                <a:cs typeface="Arial"/>
                <a:sym typeface="Arial"/>
              </a:rPr>
              <a:t>Visual line of sight</a:t>
            </a:r>
            <a:r>
              <a:rPr lang="en" sz="2400">
                <a:solidFill>
                  <a:schemeClr val="dk1"/>
                </a:solidFill>
                <a:latin typeface="Arial"/>
                <a:ea typeface="Arial"/>
                <a:cs typeface="Arial"/>
                <a:sym typeface="Arial"/>
              </a:rPr>
              <a:t> (VLOS) refers to the ability of the remote pilot in command (RPIC) to see their drone at all times during flight.</a:t>
            </a:r>
            <a:endParaRPr sz="2400">
              <a:solidFill>
                <a:schemeClr val="dk1"/>
              </a:solidFill>
              <a:latin typeface="Arial"/>
              <a:ea typeface="Arial"/>
              <a:cs typeface="Arial"/>
              <a:sym typeface="Arial"/>
            </a:endParaRPr>
          </a:p>
          <a:p>
            <a:pPr marL="0" lvl="0" indent="0" algn="l" rtl="0">
              <a:lnSpc>
                <a:spcPct val="100000"/>
              </a:lnSpc>
              <a:spcBef>
                <a:spcPts val="1200"/>
              </a:spcBef>
              <a:spcAft>
                <a:spcPts val="0"/>
              </a:spcAft>
              <a:buNone/>
            </a:pPr>
            <a:r>
              <a:rPr lang="en" sz="2400">
                <a:solidFill>
                  <a:schemeClr val="dk1"/>
                </a:solidFill>
                <a:latin typeface="Arial"/>
                <a:ea typeface="Arial"/>
                <a:cs typeface="Arial"/>
                <a:sym typeface="Arial"/>
              </a:rPr>
              <a:t>The Federal Aviation Administration (FAA) requires RPICs of recreational and commercial drones to maintain VLOS under Part 107 (drone certification) rules.</a:t>
            </a:r>
            <a:endParaRPr sz="2400">
              <a:solidFill>
                <a:schemeClr val="dk1"/>
              </a:solidFill>
              <a:latin typeface="Arial"/>
              <a:ea typeface="Arial"/>
              <a:cs typeface="Arial"/>
              <a:sym typeface="Arial"/>
            </a:endParaRPr>
          </a:p>
          <a:p>
            <a:pPr marL="0" lvl="0" indent="0" algn="l" rtl="0">
              <a:lnSpc>
                <a:spcPct val="100000"/>
              </a:lnSpc>
              <a:spcBef>
                <a:spcPts val="1200"/>
              </a:spcBef>
              <a:spcAft>
                <a:spcPts val="0"/>
              </a:spcAft>
              <a:buNone/>
            </a:pPr>
            <a:r>
              <a:rPr lang="en" sz="2400">
                <a:solidFill>
                  <a:schemeClr val="dk1"/>
                </a:solidFill>
                <a:latin typeface="Arial"/>
                <a:ea typeface="Arial"/>
                <a:cs typeface="Arial"/>
                <a:sym typeface="Arial"/>
              </a:rPr>
              <a:t>A waiver administered by the FAA is required to fly a drone </a:t>
            </a:r>
            <a:r>
              <a:rPr lang="en" sz="2400" b="1">
                <a:solidFill>
                  <a:schemeClr val="dk1"/>
                </a:solidFill>
                <a:latin typeface="Arial"/>
                <a:ea typeface="Arial"/>
                <a:cs typeface="Arial"/>
                <a:sym typeface="Arial"/>
              </a:rPr>
              <a:t>beyond visual line of sight</a:t>
            </a:r>
            <a:r>
              <a:rPr lang="en" sz="2400">
                <a:solidFill>
                  <a:schemeClr val="dk1"/>
                </a:solidFill>
                <a:latin typeface="Arial"/>
                <a:ea typeface="Arial"/>
                <a:cs typeface="Arial"/>
                <a:sym typeface="Arial"/>
              </a:rPr>
              <a:t> (BVLOS), or when the RPIC cannot see the drone during flight.</a:t>
            </a:r>
            <a:endParaRPr sz="2400">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endParaRPr sz="2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104" name="Google Shape;104;p22"/>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105" name="Google Shape;105;p22"/>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22"/>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7" name="Google Shape;107;p22"/>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13" name="Google Shape;113;p23"/>
          <p:cNvSpPr txBox="1">
            <a:spLocks noGrp="1"/>
          </p:cNvSpPr>
          <p:nvPr>
            <p:ph type="body" idx="1"/>
          </p:nvPr>
        </p:nvSpPr>
        <p:spPr>
          <a:xfrm>
            <a:off x="311700" y="949125"/>
            <a:ext cx="5214000" cy="17274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1200"/>
              </a:spcAft>
              <a:buNone/>
            </a:pPr>
            <a:r>
              <a:rPr lang="en" sz="2200">
                <a:solidFill>
                  <a:schemeClr val="dk1"/>
                </a:solidFill>
                <a:latin typeface="Arial"/>
                <a:ea typeface="Arial"/>
                <a:cs typeface="Arial"/>
                <a:sym typeface="Arial"/>
              </a:rPr>
              <a:t>In July 2024, the FAA authorized several American companies to fly commercial drones in the same airspace beyond visual line of sight (BVLOS), or when the pilot cannot see the drone.</a:t>
            </a:r>
            <a:endParaRPr sz="2200">
              <a:solidFill>
                <a:schemeClr val="dk1"/>
              </a:solidFill>
              <a:latin typeface="Arial"/>
              <a:ea typeface="Arial"/>
              <a:cs typeface="Arial"/>
              <a:sym typeface="Arial"/>
            </a:endParaRPr>
          </a:p>
        </p:txBody>
      </p:sp>
      <p:sp>
        <p:nvSpPr>
          <p:cNvPr id="114" name="Google Shape;114;p23"/>
          <p:cNvSpPr txBox="1">
            <a:spLocks noGrp="1"/>
          </p:cNvSpPr>
          <p:nvPr>
            <p:ph type="body" idx="1"/>
          </p:nvPr>
        </p:nvSpPr>
        <p:spPr>
          <a:xfrm>
            <a:off x="311700" y="2799900"/>
            <a:ext cx="8832300" cy="23589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2200">
                <a:solidFill>
                  <a:schemeClr val="dk1"/>
                </a:solidFill>
                <a:latin typeface="Arial"/>
                <a:ea typeface="Arial"/>
                <a:cs typeface="Arial"/>
                <a:sym typeface="Arial"/>
              </a:rPr>
              <a:t>“...NASA developed several key technologies, most notably Unmanned Aircraft System (UAS) Traffic Management (UTM), which allows for digital sharing of each drone user’s planned flight details.</a:t>
            </a:r>
            <a:endParaRPr sz="2200">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r>
              <a:rPr lang="en" sz="2200">
                <a:solidFill>
                  <a:schemeClr val="dk1"/>
                </a:solidFill>
                <a:latin typeface="Arial"/>
                <a:ea typeface="Arial"/>
                <a:cs typeface="Arial"/>
                <a:sym typeface="Arial"/>
              </a:rPr>
              <a:t>According to Parimal Kopardekar, NASA’s Advanced Air Mobility mission integration manager, “This technology is now adopted globally as the key to enabling Beyond Visual Line of Sight drone operations.”</a:t>
            </a:r>
            <a:endParaRPr sz="2100">
              <a:solidFill>
                <a:schemeClr val="dk1"/>
              </a:solidFill>
              <a:latin typeface="Arial"/>
              <a:ea typeface="Arial"/>
              <a:cs typeface="Arial"/>
              <a:sym typeface="Arial"/>
            </a:endParaRPr>
          </a:p>
        </p:txBody>
      </p:sp>
      <p:pic>
        <p:nvPicPr>
          <p:cNvPr id="115" name="Google Shape;115;p23"/>
          <p:cNvPicPr preferRelativeResize="0"/>
          <p:nvPr/>
        </p:nvPicPr>
        <p:blipFill>
          <a:blip r:embed="rId3">
            <a:alphaModFix/>
          </a:blip>
          <a:stretch>
            <a:fillRect/>
          </a:stretch>
        </p:blipFill>
        <p:spPr>
          <a:xfrm>
            <a:off x="5525700" y="799400"/>
            <a:ext cx="3521201" cy="19821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21" name="Google Shape;121;p24"/>
          <p:cNvSpPr txBox="1">
            <a:spLocks noGrp="1"/>
          </p:cNvSpPr>
          <p:nvPr>
            <p:ph type="body" idx="1"/>
          </p:nvPr>
        </p:nvSpPr>
        <p:spPr>
          <a:xfrm>
            <a:off x="464100" y="904525"/>
            <a:ext cx="5077500" cy="4037400"/>
          </a:xfrm>
          <a:prstGeom prst="rect">
            <a:avLst/>
          </a:prstGeom>
        </p:spPr>
        <p:txBody>
          <a:bodyPr spcFirstLastPara="1" wrap="square" lIns="68575" tIns="34275" rIns="68575" bIns="34275" anchor="t" anchorCtr="0">
            <a:noAutofit/>
          </a:bodyPr>
          <a:lstStyle/>
          <a:p>
            <a:pPr marL="0" lvl="0" indent="0" algn="l" rtl="0">
              <a:lnSpc>
                <a:spcPct val="100000"/>
              </a:lnSpc>
              <a:spcBef>
                <a:spcPts val="300"/>
              </a:spcBef>
              <a:spcAft>
                <a:spcPts val="0"/>
              </a:spcAft>
              <a:buNone/>
            </a:pPr>
            <a:r>
              <a:rPr lang="en" sz="2000">
                <a:solidFill>
                  <a:schemeClr val="dk1"/>
                </a:solidFill>
                <a:latin typeface="Arial"/>
                <a:ea typeface="Arial"/>
                <a:cs typeface="Arial"/>
                <a:sym typeface="Arial"/>
              </a:rPr>
              <a:t>Four separate companies receive online orders for drone delivery simultaneously. The companies must communicate with each other before making deliveries to their customers homes to ensure safety and accuracy.</a:t>
            </a:r>
            <a:endParaRPr sz="2000">
              <a:solidFill>
                <a:schemeClr val="dk1"/>
              </a:solidFill>
              <a:latin typeface="Arial"/>
              <a:ea typeface="Arial"/>
              <a:cs typeface="Arial"/>
              <a:sym typeface="Arial"/>
            </a:endParaRPr>
          </a:p>
          <a:p>
            <a:pPr marL="0" lvl="0" indent="0" algn="l" rtl="0">
              <a:lnSpc>
                <a:spcPct val="100000"/>
              </a:lnSpc>
              <a:spcBef>
                <a:spcPts val="1000"/>
              </a:spcBef>
              <a:spcAft>
                <a:spcPts val="0"/>
              </a:spcAft>
              <a:buNone/>
            </a:pPr>
            <a:r>
              <a:rPr lang="en" sz="2000">
                <a:solidFill>
                  <a:schemeClr val="dk1"/>
                </a:solidFill>
                <a:latin typeface="Arial"/>
                <a:ea typeface="Arial"/>
                <a:cs typeface="Arial"/>
                <a:sym typeface="Arial"/>
              </a:rPr>
              <a:t>The delivery Hoppers will be beyond visual line of sight (BVLOS) so each RPIC will work with a navigator who will have access to Hopper’s camera during the delivery. After the delivery has been made, each RPIC and navigator will need to get Hopper back to their takeoff location.</a:t>
            </a:r>
            <a:endParaRPr sz="2000">
              <a:solidFill>
                <a:schemeClr val="dk1"/>
              </a:solidFill>
              <a:latin typeface="Arial"/>
              <a:ea typeface="Arial"/>
              <a:cs typeface="Arial"/>
              <a:sym typeface="Arial"/>
            </a:endParaRPr>
          </a:p>
        </p:txBody>
      </p:sp>
      <p:pic>
        <p:nvPicPr>
          <p:cNvPr id="122" name="Google Shape;122;p24"/>
          <p:cNvPicPr preferRelativeResize="0"/>
          <p:nvPr/>
        </p:nvPicPr>
        <p:blipFill>
          <a:blip r:embed="rId3">
            <a:alphaModFix/>
          </a:blip>
          <a:stretch>
            <a:fillRect/>
          </a:stretch>
        </p:blipFill>
        <p:spPr>
          <a:xfrm rot="5400000">
            <a:off x="5155425" y="1222975"/>
            <a:ext cx="4260400" cy="346595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744</Words>
  <Application>Microsoft Office PowerPoint</Application>
  <PresentationFormat>On-screen Show (16:9)</PresentationFormat>
  <Paragraphs>45</Paragraphs>
  <Slides>9</Slides>
  <Notes>9</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Bebas Neue</vt:lpstr>
      <vt:lpstr>Oswald ExtraLight</vt:lpstr>
      <vt:lpstr>Simple Dark</vt:lpstr>
      <vt:lpstr>Drones in Package Delivery</vt:lpstr>
      <vt:lpstr>Group Discussion Questions on Drone Delivery</vt:lpstr>
      <vt:lpstr>How does Drone Package Delivery work?</vt:lpstr>
      <vt:lpstr>Drone Package Delivery</vt:lpstr>
      <vt:lpstr>Drone Package Delivery</vt:lpstr>
      <vt:lpstr>Drone Delivery − Visual Line of Sight</vt:lpstr>
      <vt:lpstr>PowerPoint Presentation</vt:lpstr>
      <vt:lpstr>Case Study</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1</cp:revision>
  <dcterms:modified xsi:type="dcterms:W3CDTF">2025-06-28T17:37:31Z</dcterms:modified>
</cp:coreProperties>
</file>