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3E9A0-4D39-4DA0-B0DE-0328A3F88724}" v="1" dt="2025-06-28T17:44:3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1503E9A0-4D39-4DA0-B0DE-0328A3F88724}"/>
    <pc:docChg chg="custSel modSld">
      <pc:chgData name="Rachel Gardner" userId="7bbccd6f358364ac" providerId="LiveId" clId="{1503E9A0-4D39-4DA0-B0DE-0328A3F88724}" dt="2025-06-28T17:44:53.707" v="8" actId="1076"/>
      <pc:docMkLst>
        <pc:docMk/>
      </pc:docMkLst>
      <pc:sldChg chg="addSp delSp modSp mod delAnim modAnim">
        <pc:chgData name="Rachel Gardner" userId="7bbccd6f358364ac" providerId="LiveId" clId="{1503E9A0-4D39-4DA0-B0DE-0328A3F88724}" dt="2025-06-28T17:44:53.707" v="8" actId="1076"/>
        <pc:sldMkLst>
          <pc:docMk/>
          <pc:sldMk cId="0" sldId="259"/>
        </pc:sldMkLst>
        <pc:picChg chg="add mod">
          <ac:chgData name="Rachel Gardner" userId="7bbccd6f358364ac" providerId="LiveId" clId="{1503E9A0-4D39-4DA0-B0DE-0328A3F88724}" dt="2025-06-28T17:44:53.707" v="8" actId="1076"/>
          <ac:picMkLst>
            <pc:docMk/>
            <pc:sldMk cId="0" sldId="259"/>
            <ac:picMk id="2" creationId="{1E51B414-09C3-CEDA-B5DE-7CC9B5BCA241}"/>
          </ac:picMkLst>
        </pc:picChg>
        <pc:picChg chg="del">
          <ac:chgData name="Rachel Gardner" userId="7bbccd6f358364ac" providerId="LiveId" clId="{1503E9A0-4D39-4DA0-B0DE-0328A3F88724}" dt="2025-06-28T17:44:24.546" v="0" actId="478"/>
          <ac:picMkLst>
            <pc:docMk/>
            <pc:sldMk cId="0" sldId="259"/>
            <ac:picMk id="8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irandspace.si.edu/collection-objects/delivery-drone-wing-m7000/nasm_A2020048000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bsnews.com/news/dhl-testing-delivery-dron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_n6WvRH59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bc.ca/news/canada/toronto/drone-lung-delivery-toronto-1.62093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9d1e0e3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9d1e0e32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9d1e0e32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National Air and Space Museum: </a:t>
            </a:r>
            <a:r>
              <a:rPr lang="en" u="sng">
                <a:solidFill>
                  <a:schemeClr val="hlink"/>
                </a:solidFill>
                <a:hlinkClick r:id="rId3"/>
              </a:rPr>
              <a:t>https://airandspace.si.edu/collection-objects/delivery-drone-wing-m7000/nasm_A20200480000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Additional article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CBS News: </a:t>
            </a:r>
            <a:r>
              <a:rPr lang="en" u="sng">
                <a:solidFill>
                  <a:schemeClr val="hlink"/>
                </a:solidFill>
                <a:hlinkClick r:id="rId4"/>
              </a:rPr>
              <a:t>https://www.cbsnews.com/news/dhl-testing-delivery-drones/</a:t>
            </a:r>
            <a:endParaRPr>
              <a:solidFill>
                <a:schemeClr val="dk1"/>
              </a:solidFill>
            </a:endParaRPr>
          </a:p>
        </p:txBody>
      </p:sp>
      <p:sp>
        <p:nvSpPr>
          <p:cNvPr id="69" name="Google Shape;69;g329d1e0e325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9d1e0e32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Noise complaints, privacy concerns, safety concerns, delivery accuracy, vandals, thieves,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Quieter motors and rotors, increased battery life, more accurate GPS systems, improved traffic management systems, ability to carry heavier items, sensors to fly at night, ways to increase flight speed, etc.</a:t>
            </a:r>
            <a:endParaRPr>
              <a:solidFill>
                <a:schemeClr val="dk1"/>
              </a:solidFill>
            </a:endParaRPr>
          </a:p>
        </p:txBody>
      </p:sp>
      <p:sp>
        <p:nvSpPr>
          <p:cNvPr id="77" name="Google Shape;77;g329d1e0e325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9d1e0e32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NBC4 Washington “Historic Drone Flight Set to Revolutionize Organ Transplants”</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Video length − 2:13</a:t>
            </a:r>
            <a:endParaRPr dirty="0">
              <a:solidFill>
                <a:schemeClr val="dk1"/>
              </a:solidFill>
            </a:endParaRPr>
          </a:p>
          <a:p>
            <a:pPr marL="0" lvl="0" indent="0" algn="l" rtl="0">
              <a:lnSpc>
                <a:spcPct val="115000"/>
              </a:lnSpc>
              <a:spcBef>
                <a:spcPts val="0"/>
              </a:spcBef>
              <a:spcAft>
                <a:spcPts val="0"/>
              </a:spcAft>
              <a:buNone/>
            </a:pPr>
            <a:r>
              <a:rPr lang="en" u="sng" dirty="0">
                <a:solidFill>
                  <a:schemeClr val="hlink"/>
                </a:solidFill>
                <a:hlinkClick r:id="rId3"/>
              </a:rPr>
              <a:t>https://www.youtube.com/watch?v=f_n6WvRH59M</a:t>
            </a:r>
            <a:endParaRPr dirty="0">
              <a:solidFill>
                <a:schemeClr val="dk1"/>
              </a:solidFill>
            </a:endParaRPr>
          </a:p>
        </p:txBody>
      </p:sp>
      <p:sp>
        <p:nvSpPr>
          <p:cNvPr id="83" name="Google Shape;83;g329d1e0e32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29d1e0e325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90" name="Google Shape;90;g329d1e0e325_0_2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9d1e0e32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Canadian Broadcasting Corporation (CBC) Article: </a:t>
            </a:r>
            <a:r>
              <a:rPr lang="en" u="sng">
                <a:solidFill>
                  <a:schemeClr val="hlink"/>
                </a:solidFill>
                <a:hlinkClick r:id="rId3"/>
              </a:rPr>
              <a:t>https://www.cbc.ca/news/canada/toronto/drone-lung-delivery-toronto-1.6209330</a:t>
            </a:r>
            <a:endParaRPr/>
          </a:p>
        </p:txBody>
      </p:sp>
      <p:sp>
        <p:nvSpPr>
          <p:cNvPr id="99" name="Google Shape;99;g329d1e0e325_0_3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9d1e0e325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EDP discussion: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Challenge − Safely delivering lungs from one hospital to another across a busy and crowded city.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Research − Find information such as the maximum weight the drone can carry, battery life for the drone, which areas of the city have a lot of radio frequency that could cause interference, local regulations on flying UAVs,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Imagine − A drone that has safety measures in case of drone failure to protect the organ being delivered along with a reliable navigation system. Mock up the drone design using computer programs such as AutoCAD or other technologies.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Prototype − Design a draft of the navigation system.</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Test/Analyze − Test the navigation system with practice flights.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Modification − Redesign the pieces of the navigation system that are causing any issues.</a:t>
            </a:r>
            <a:endParaRPr>
              <a:solidFill>
                <a:schemeClr val="dk1"/>
              </a:solidFill>
            </a:endParaRPr>
          </a:p>
          <a:p>
            <a:pPr marL="0" lvl="0" indent="0" algn="l" rtl="0">
              <a:spcBef>
                <a:spcPts val="0"/>
              </a:spcBef>
              <a:spcAft>
                <a:spcPts val="0"/>
              </a:spcAft>
              <a:buNone/>
            </a:pPr>
            <a:r>
              <a:rPr lang="en">
                <a:solidFill>
                  <a:schemeClr val="dk1"/>
                </a:solidFill>
              </a:rPr>
              <a:t>Repeat steps as many times as needed.</a:t>
            </a:r>
            <a:endParaRPr>
              <a:solidFill>
                <a:schemeClr val="dk1"/>
              </a:solidFill>
            </a:endParaRPr>
          </a:p>
        </p:txBody>
      </p:sp>
      <p:sp>
        <p:nvSpPr>
          <p:cNvPr id="107" name="Google Shape;107;g329d1e0e325_0_3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9d1e0e325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329d1e0e325_0_3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f_n6WvRH59M?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44712" y="3039775"/>
            <a:ext cx="9054600" cy="1809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What kinds of new technologies could be created in the future of drone delivery?</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Package Delivery</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History of Commercial Drone Delivery</a:t>
            </a:r>
            <a:endParaRPr/>
          </a:p>
        </p:txBody>
      </p:sp>
      <p:sp>
        <p:nvSpPr>
          <p:cNvPr id="72" name="Google Shape;72;p17"/>
          <p:cNvSpPr txBox="1"/>
          <p:nvPr/>
        </p:nvSpPr>
        <p:spPr>
          <a:xfrm>
            <a:off x="311700" y="904525"/>
            <a:ext cx="8832300" cy="16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rPr>
              <a:t>Google and Amazon were some of the first American companies to develop drones for commercial delivery in the United States.</a:t>
            </a:r>
            <a:endParaRPr sz="2300">
              <a:solidFill>
                <a:schemeClr val="dk1"/>
              </a:solidFill>
            </a:endParaRPr>
          </a:p>
          <a:p>
            <a:pPr marL="0" lvl="0" indent="0" algn="l" rtl="0">
              <a:spcBef>
                <a:spcPts val="1200"/>
              </a:spcBef>
              <a:spcAft>
                <a:spcPts val="1200"/>
              </a:spcAft>
              <a:buNone/>
            </a:pPr>
            <a:endParaRPr sz="1800">
              <a:solidFill>
                <a:srgbClr val="FFFFFF"/>
              </a:solidFill>
            </a:endParaRPr>
          </a:p>
        </p:txBody>
      </p:sp>
      <p:sp>
        <p:nvSpPr>
          <p:cNvPr id="73" name="Google Shape;73;p17"/>
          <p:cNvSpPr txBox="1"/>
          <p:nvPr/>
        </p:nvSpPr>
        <p:spPr>
          <a:xfrm>
            <a:off x="311700" y="1845250"/>
            <a:ext cx="4613700" cy="29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2300">
                <a:solidFill>
                  <a:schemeClr val="dk1"/>
                </a:solidFill>
              </a:rPr>
              <a:t>The National Air and Space Museum houses the Wing M7000 drone which on October 18, 2019 in Christiansburg, Virginia “made the first Federal Aviation Administration approved aerial drone home delivery service in the United States.”</a:t>
            </a:r>
            <a:endParaRPr sz="2300">
              <a:solidFill>
                <a:schemeClr val="dk1"/>
              </a:solidFill>
            </a:endParaRPr>
          </a:p>
        </p:txBody>
      </p:sp>
      <p:pic>
        <p:nvPicPr>
          <p:cNvPr id="74" name="Google Shape;74;p17"/>
          <p:cNvPicPr preferRelativeResize="0"/>
          <p:nvPr/>
        </p:nvPicPr>
        <p:blipFill rotWithShape="1">
          <a:blip r:embed="rId3">
            <a:alphaModFix/>
          </a:blip>
          <a:srcRect l="4605" t="18271" r="2162" b="13399"/>
          <a:stretch/>
        </p:blipFill>
        <p:spPr>
          <a:xfrm>
            <a:off x="4964700" y="2426113"/>
            <a:ext cx="4045799" cy="175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037225" y="503300"/>
            <a:ext cx="7034100" cy="1154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800">
                <a:solidFill>
                  <a:srgbClr val="000000"/>
                </a:solidFill>
              </a:rPr>
              <a:t>Group Discussion Questions on the</a:t>
            </a:r>
            <a:br>
              <a:rPr lang="en" sz="3800">
                <a:solidFill>
                  <a:srgbClr val="000000"/>
                </a:solidFill>
              </a:rPr>
            </a:br>
            <a:r>
              <a:rPr lang="en" sz="3800">
                <a:solidFill>
                  <a:srgbClr val="000000"/>
                </a:solidFill>
              </a:rPr>
              <a:t>Future of drone delivery</a:t>
            </a:r>
            <a:endParaRPr sz="3800">
              <a:solidFill>
                <a:srgbClr val="000000"/>
              </a:solidFill>
            </a:endParaRPr>
          </a:p>
        </p:txBody>
      </p:sp>
      <p:sp>
        <p:nvSpPr>
          <p:cNvPr id="80" name="Google Shape;80;p18"/>
          <p:cNvSpPr txBox="1">
            <a:spLocks noGrp="1"/>
          </p:cNvSpPr>
          <p:nvPr>
            <p:ph type="body" idx="1"/>
          </p:nvPr>
        </p:nvSpPr>
        <p:spPr>
          <a:xfrm>
            <a:off x="2037225" y="1807500"/>
            <a:ext cx="6847800" cy="3336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Commercial drone delivery is relatively new, only beginning in the 2010s.</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could be some concerns from the public as commercial drone delivery becomes more widely available?</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381000" algn="l" rtl="0">
              <a:lnSpc>
                <a:spcPct val="100000"/>
              </a:lnSpc>
              <a:spcBef>
                <a:spcPts val="0"/>
              </a:spcBef>
              <a:spcAft>
                <a:spcPts val="1000"/>
              </a:spcAft>
              <a:buClr>
                <a:srgbClr val="000000"/>
              </a:buClr>
              <a:buSzPts val="2400"/>
              <a:buFont typeface="Arial"/>
              <a:buAutoNum type="arabicPeriod"/>
            </a:pPr>
            <a:r>
              <a:rPr lang="en" sz="2400">
                <a:solidFill>
                  <a:srgbClr val="000000"/>
                </a:solidFill>
                <a:latin typeface="Arial"/>
                <a:ea typeface="Arial"/>
                <a:cs typeface="Arial"/>
                <a:sym typeface="Arial"/>
              </a:rPr>
              <a:t>What kinds of technologies could improve the performance of delivery drones?</a:t>
            </a:r>
            <a:endParaRPr sz="24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99CC67"/>
              </a:buClr>
              <a:buSzPts val="4500"/>
              <a:buFont typeface="Bebas Neue"/>
              <a:buNone/>
            </a:pPr>
            <a:r>
              <a:rPr lang="en" sz="4050"/>
              <a:t>The Future of Medical Drone Delivery</a:t>
            </a:r>
            <a:endParaRPr sz="4050"/>
          </a:p>
        </p:txBody>
      </p:sp>
      <p:sp>
        <p:nvSpPr>
          <p:cNvPr id="86" name="Google Shape;86;p19"/>
          <p:cNvSpPr txBox="1">
            <a:spLocks noGrp="1"/>
          </p:cNvSpPr>
          <p:nvPr>
            <p:ph type="body" idx="1"/>
          </p:nvPr>
        </p:nvSpPr>
        <p:spPr>
          <a:xfrm>
            <a:off x="311700" y="980725"/>
            <a:ext cx="8832300" cy="700500"/>
          </a:xfrm>
          <a:prstGeom prst="rect">
            <a:avLst/>
          </a:prstGeom>
        </p:spPr>
        <p:txBody>
          <a:bodyPr spcFirstLastPara="1" wrap="square" lIns="68575" tIns="34275" rIns="68575" bIns="34275" anchor="t" anchorCtr="0">
            <a:noAutofit/>
          </a:bodyPr>
          <a:lstStyle/>
          <a:p>
            <a:pPr marL="0" lvl="0" indent="0" algn="l" rtl="0">
              <a:spcBef>
                <a:spcPts val="0"/>
              </a:spcBef>
              <a:spcAft>
                <a:spcPts val="1200"/>
              </a:spcAft>
              <a:buNone/>
            </a:pPr>
            <a:r>
              <a:rPr lang="en" sz="2400">
                <a:solidFill>
                  <a:schemeClr val="dk1"/>
                </a:solidFill>
                <a:latin typeface="Arial"/>
                <a:ea typeface="Arial"/>
                <a:cs typeface="Arial"/>
                <a:sym typeface="Arial"/>
              </a:rPr>
              <a:t>Organ delivery by drone for transplant patients is currently in its early stages.</a:t>
            </a:r>
            <a:endParaRPr sz="2400">
              <a:solidFill>
                <a:schemeClr val="dk1"/>
              </a:solidFill>
              <a:latin typeface="Arial"/>
              <a:ea typeface="Arial"/>
              <a:cs typeface="Arial"/>
              <a:sym typeface="Arial"/>
            </a:endParaRPr>
          </a:p>
        </p:txBody>
      </p:sp>
      <p:pic>
        <p:nvPicPr>
          <p:cNvPr id="2" name="Online Media 1" title="Historic Drone Flight Set to Revolutionize Organ Transplants">
            <a:hlinkClick r:id="" action="ppaction://media"/>
            <a:extLst>
              <a:ext uri="{FF2B5EF4-FFF2-40B4-BE49-F238E27FC236}">
                <a16:creationId xmlns:a16="http://schemas.microsoft.com/office/drawing/2014/main" id="{1E51B414-09C3-CEDA-B5DE-7CC9B5BCA241}"/>
              </a:ext>
            </a:extLst>
          </p:cNvPr>
          <p:cNvPicPr>
            <a:picLocks noRot="1" noChangeAspect="1"/>
          </p:cNvPicPr>
          <p:nvPr>
            <a:videoFile r:link="rId1"/>
          </p:nvPr>
        </p:nvPicPr>
        <p:blipFill>
          <a:blip r:embed="rId4"/>
          <a:stretch>
            <a:fillRect/>
          </a:stretch>
        </p:blipFill>
        <p:spPr>
          <a:xfrm>
            <a:off x="1609190" y="1729716"/>
            <a:ext cx="5925619" cy="3347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3" name="Google Shape;93;p20"/>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94" name="Google Shape;94;p20"/>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20"/>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6" name="Google Shape;96;p20"/>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2" name="Google Shape;102;p21"/>
          <p:cNvSpPr txBox="1"/>
          <p:nvPr/>
        </p:nvSpPr>
        <p:spPr>
          <a:xfrm>
            <a:off x="311700" y="4241000"/>
            <a:ext cx="8520600" cy="813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1200"/>
              </a:spcAft>
              <a:buNone/>
            </a:pPr>
            <a:r>
              <a:rPr lang="en" sz="2200">
                <a:solidFill>
                  <a:schemeClr val="dk1"/>
                </a:solidFill>
              </a:rPr>
              <a:t>A total of 53 test flights between these two hospitals were conducted to develop a reliable navigation system.</a:t>
            </a:r>
            <a:endParaRPr sz="2200">
              <a:solidFill>
                <a:schemeClr val="dk1"/>
              </a:solidFill>
            </a:endParaRPr>
          </a:p>
        </p:txBody>
      </p:sp>
      <p:sp>
        <p:nvSpPr>
          <p:cNvPr id="103" name="Google Shape;103;p21"/>
          <p:cNvSpPr txBox="1">
            <a:spLocks noGrp="1"/>
          </p:cNvSpPr>
          <p:nvPr>
            <p:ph type="body" idx="1"/>
          </p:nvPr>
        </p:nvSpPr>
        <p:spPr>
          <a:xfrm>
            <a:off x="311700" y="980725"/>
            <a:ext cx="5545800" cy="32286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200">
                <a:solidFill>
                  <a:schemeClr val="dk1"/>
                </a:solidFill>
                <a:latin typeface="Arial"/>
                <a:ea typeface="Arial"/>
                <a:cs typeface="Arial"/>
                <a:sym typeface="Arial"/>
              </a:rPr>
              <a:t>In 2021, a Canadian man in Toronto became the first transplant patient to receive a pair of lungs delivered by a drone. The journey took a total of 6 minutes from one hospital in the city to another.</a:t>
            </a:r>
            <a:endParaRPr sz="2200">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sz="2200">
                <a:solidFill>
                  <a:schemeClr val="dk1"/>
                </a:solidFill>
                <a:latin typeface="Arial"/>
                <a:ea typeface="Arial"/>
                <a:cs typeface="Arial"/>
                <a:sym typeface="Arial"/>
              </a:rPr>
              <a:t>“Flying a drone in this city is [challenging], because it's a populated area with a lot of radio frequency interference and also [lots of] people around.”</a:t>
            </a:r>
            <a:endParaRPr sz="2200">
              <a:solidFill>
                <a:schemeClr val="dk1"/>
              </a:solidFill>
              <a:latin typeface="Arial"/>
              <a:ea typeface="Arial"/>
              <a:cs typeface="Arial"/>
              <a:sym typeface="Arial"/>
            </a:endParaRPr>
          </a:p>
        </p:txBody>
      </p:sp>
      <p:pic>
        <p:nvPicPr>
          <p:cNvPr id="104" name="Google Shape;104;p21"/>
          <p:cNvPicPr preferRelativeResize="0"/>
          <p:nvPr/>
        </p:nvPicPr>
        <p:blipFill rotWithShape="1">
          <a:blip r:embed="rId3">
            <a:alphaModFix/>
          </a:blip>
          <a:srcRect l="11162" r="3498"/>
          <a:stretch/>
        </p:blipFill>
        <p:spPr>
          <a:xfrm>
            <a:off x="5895337" y="1229425"/>
            <a:ext cx="3136263" cy="2451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3600"/>
              <a:t>Case Study − Engineering Design Process (EDP)</a:t>
            </a:r>
            <a:endParaRPr sz="3600"/>
          </a:p>
        </p:txBody>
      </p:sp>
      <p:sp>
        <p:nvSpPr>
          <p:cNvPr id="110" name="Google Shape;110;p22"/>
          <p:cNvSpPr txBox="1">
            <a:spLocks noGrp="1"/>
          </p:cNvSpPr>
          <p:nvPr>
            <p:ph type="body" idx="1"/>
          </p:nvPr>
        </p:nvSpPr>
        <p:spPr>
          <a:xfrm>
            <a:off x="311700" y="980725"/>
            <a:ext cx="8832300" cy="3915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300">
                <a:solidFill>
                  <a:schemeClr val="dk1"/>
                </a:solidFill>
                <a:latin typeface="Arial"/>
                <a:ea typeface="Arial"/>
                <a:cs typeface="Arial"/>
                <a:sym typeface="Arial"/>
              </a:rPr>
              <a:t>As a group, talk through the EDP of developing the navigation system used to deliver the lungs by drone. Using the information given on the previous slide, how would you have designed the system using the EDP?</a:t>
            </a:r>
            <a:endParaRPr sz="2300">
              <a:solidFill>
                <a:schemeClr val="dk1"/>
              </a:solidFill>
              <a:latin typeface="Arial"/>
              <a:ea typeface="Arial"/>
              <a:cs typeface="Arial"/>
              <a:sym typeface="Arial"/>
            </a:endParaRPr>
          </a:p>
          <a:p>
            <a:pPr marL="457200" lvl="0" indent="-374650" algn="l" rtl="0">
              <a:lnSpc>
                <a:spcPct val="115000"/>
              </a:lnSpc>
              <a:spcBef>
                <a:spcPts val="120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Challenge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Research</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Imagine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Prototype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Test/Analyze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Modification</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6" name="Google Shape;116;p23"/>
          <p:cNvSpPr txBox="1">
            <a:spLocks noGrp="1"/>
          </p:cNvSpPr>
          <p:nvPr>
            <p:ph type="body" idx="1"/>
          </p:nvPr>
        </p:nvSpPr>
        <p:spPr>
          <a:xfrm>
            <a:off x="311700" y="2189575"/>
            <a:ext cx="4439700" cy="2707500"/>
          </a:xfrm>
          <a:prstGeom prst="rect">
            <a:avLst/>
          </a:prstGeom>
        </p:spPr>
        <p:txBody>
          <a:bodyPr spcFirstLastPara="1" wrap="square" lIns="68575" tIns="34275" rIns="68575" bIns="34275" anchor="t" anchorCtr="0">
            <a:noAutofit/>
          </a:bodyPr>
          <a:lstStyle/>
          <a:p>
            <a:pPr marL="0" lvl="0" indent="0" algn="l" rtl="0">
              <a:lnSpc>
                <a:spcPct val="115000"/>
              </a:lnSpc>
              <a:spcBef>
                <a:spcPts val="1400"/>
              </a:spcBef>
              <a:spcAft>
                <a:spcPts val="0"/>
              </a:spcAft>
              <a:buNone/>
            </a:pPr>
            <a:r>
              <a:rPr lang="en" sz="2100">
                <a:solidFill>
                  <a:schemeClr val="dk1"/>
                </a:solidFill>
                <a:latin typeface="Arial"/>
                <a:ea typeface="Arial"/>
                <a:cs typeface="Arial"/>
                <a:sym typeface="Arial"/>
              </a:rPr>
              <a:t>During delivery, Hopper must avoid areas with high chances of radio frequency to avoid signal interference between Hopper and the operator, and high rise buildings that are not allowed to be flown over to comply with local ordinances.</a:t>
            </a:r>
            <a:endParaRPr sz="2100">
              <a:solidFill>
                <a:schemeClr val="dk1"/>
              </a:solidFill>
              <a:latin typeface="Arial"/>
              <a:ea typeface="Arial"/>
              <a:cs typeface="Arial"/>
              <a:sym typeface="Arial"/>
            </a:endParaRPr>
          </a:p>
        </p:txBody>
      </p:sp>
      <p:pic>
        <p:nvPicPr>
          <p:cNvPr id="117" name="Google Shape;117;p23"/>
          <p:cNvPicPr preferRelativeResize="0"/>
          <p:nvPr/>
        </p:nvPicPr>
        <p:blipFill>
          <a:blip r:embed="rId3">
            <a:alphaModFix/>
          </a:blip>
          <a:stretch>
            <a:fillRect/>
          </a:stretch>
        </p:blipFill>
        <p:spPr>
          <a:xfrm>
            <a:off x="4870525" y="2152688"/>
            <a:ext cx="4145951" cy="2781275"/>
          </a:xfrm>
          <a:prstGeom prst="rect">
            <a:avLst/>
          </a:prstGeom>
          <a:noFill/>
          <a:ln>
            <a:noFill/>
          </a:ln>
        </p:spPr>
      </p:pic>
      <p:sp>
        <p:nvSpPr>
          <p:cNvPr id="118" name="Google Shape;118;p23"/>
          <p:cNvSpPr txBox="1">
            <a:spLocks noGrp="1"/>
          </p:cNvSpPr>
          <p:nvPr>
            <p:ph type="body" idx="1"/>
          </p:nvPr>
        </p:nvSpPr>
        <p:spPr>
          <a:xfrm>
            <a:off x="311700" y="980725"/>
            <a:ext cx="8832300" cy="11823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sz="2100">
                <a:solidFill>
                  <a:schemeClr val="dk1"/>
                </a:solidFill>
                <a:latin typeface="Arial"/>
                <a:ea typeface="Arial"/>
                <a:cs typeface="Arial"/>
                <a:sym typeface="Arial"/>
              </a:rPr>
              <a:t>A hospital that accepts lung transplant patients wants to come up with a code to program Hopper to deliver lungs from another hospital that is located across a densely populated city.</a:t>
            </a:r>
            <a:endParaRPr sz="2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720</Words>
  <Application>Microsoft Office PowerPoint</Application>
  <PresentationFormat>On-screen Show (16:9)</PresentationFormat>
  <Paragraphs>49</Paragraphs>
  <Slides>8</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Bebas Neue</vt:lpstr>
      <vt:lpstr>Oswald ExtraLight</vt:lpstr>
      <vt:lpstr>Simple Dark</vt:lpstr>
      <vt:lpstr>Drones in Package Delivery</vt:lpstr>
      <vt:lpstr>History of Commercial Drone Delivery</vt:lpstr>
      <vt:lpstr>Group Discussion Questions on the Future of drone delivery</vt:lpstr>
      <vt:lpstr>The Future of Medical Drone Delivery</vt:lpstr>
      <vt:lpstr>PowerPoint Presentation</vt:lpstr>
      <vt:lpstr>Case Study</vt:lpstr>
      <vt:lpstr>Case Study − Engineering Design Process (EDP)</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2025-06-28T17:44:54Z</dcterms:modified>
</cp:coreProperties>
</file>