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Bebas Neue" panose="020B0606020202050201" pitchFamily="34" charset="0"/>
      <p:regular r:id="rId11"/>
    </p:embeddedFont>
    <p:embeddedFont>
      <p:font typeface="Oswald ExtraLight" panose="00000300000000000000" pitchFamily="50"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14095-ED4A-424D-8F30-3412A376A798}" v="2" dt="2025-06-28T18:00:58.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4" y="41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rdner" userId="7bbccd6f358364ac" providerId="LiveId" clId="{FF114095-ED4A-424D-8F30-3412A376A798}"/>
    <pc:docChg chg="custSel modSld">
      <pc:chgData name="Rachel Gardner" userId="7bbccd6f358364ac" providerId="LiveId" clId="{FF114095-ED4A-424D-8F30-3412A376A798}" dt="2025-06-28T18:01:05.678" v="11" actId="1076"/>
      <pc:docMkLst>
        <pc:docMk/>
      </pc:docMkLst>
      <pc:sldChg chg="addSp delSp modSp mod delAnim modAnim">
        <pc:chgData name="Rachel Gardner" userId="7bbccd6f358364ac" providerId="LiveId" clId="{FF114095-ED4A-424D-8F30-3412A376A798}" dt="2025-06-28T18:00:17.224" v="6" actId="1076"/>
        <pc:sldMkLst>
          <pc:docMk/>
          <pc:sldMk cId="0" sldId="259"/>
        </pc:sldMkLst>
        <pc:picChg chg="add mod">
          <ac:chgData name="Rachel Gardner" userId="7bbccd6f358364ac" providerId="LiveId" clId="{FF114095-ED4A-424D-8F30-3412A376A798}" dt="2025-06-28T18:00:17.224" v="6" actId="1076"/>
          <ac:picMkLst>
            <pc:docMk/>
            <pc:sldMk cId="0" sldId="259"/>
            <ac:picMk id="2" creationId="{75948DA5-364C-36F1-8AAB-59E58FA14570}"/>
          </ac:picMkLst>
        </pc:picChg>
        <pc:picChg chg="del">
          <ac:chgData name="Rachel Gardner" userId="7bbccd6f358364ac" providerId="LiveId" clId="{FF114095-ED4A-424D-8F30-3412A376A798}" dt="2025-06-28T17:59:45.180" v="0" actId="478"/>
          <ac:picMkLst>
            <pc:docMk/>
            <pc:sldMk cId="0" sldId="259"/>
            <ac:picMk id="86" creationId="{00000000-0000-0000-0000-000000000000}"/>
          </ac:picMkLst>
        </pc:picChg>
      </pc:sldChg>
      <pc:sldChg chg="addSp delSp modSp mod delAnim modAnim">
        <pc:chgData name="Rachel Gardner" userId="7bbccd6f358364ac" providerId="LiveId" clId="{FF114095-ED4A-424D-8F30-3412A376A798}" dt="2025-06-28T18:01:05.678" v="11" actId="1076"/>
        <pc:sldMkLst>
          <pc:docMk/>
          <pc:sldMk cId="0" sldId="261"/>
        </pc:sldMkLst>
        <pc:picChg chg="add mod">
          <ac:chgData name="Rachel Gardner" userId="7bbccd6f358364ac" providerId="LiveId" clId="{FF114095-ED4A-424D-8F30-3412A376A798}" dt="2025-06-28T18:01:05.678" v="11" actId="1076"/>
          <ac:picMkLst>
            <pc:docMk/>
            <pc:sldMk cId="0" sldId="261"/>
            <ac:picMk id="2" creationId="{80BA18FA-2969-4821-B052-4CAABF65CAA8}"/>
          </ac:picMkLst>
        </pc:picChg>
        <pc:picChg chg="del">
          <ac:chgData name="Rachel Gardner" userId="7bbccd6f358364ac" providerId="LiveId" clId="{FF114095-ED4A-424D-8F30-3412A376A798}" dt="2025-06-28T18:00:44.422" v="7" actId="478"/>
          <ac:picMkLst>
            <pc:docMk/>
            <pc:sldMk cId="0" sldId="261"/>
            <ac:picMk id="10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bc.co.uk/bitesize/articles/z6kgdnb#z293dnb"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ascelibrary.org/doi/10.1061/%28ASCE%29CO.1943-7862.000037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vL2KoMNzGT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DKNEO0gDu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mithsonianmag.com/smart-news/these-3d-printing-drones-could-alter-the-future-of-construction-18098083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29d1e0e3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329d1e0e32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9d1e0e32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BBC Bitesize Article: </a:t>
            </a:r>
            <a:r>
              <a:rPr lang="en" u="sng">
                <a:solidFill>
                  <a:schemeClr val="hlink"/>
                </a:solidFill>
                <a:hlinkClick r:id="rId3"/>
              </a:rPr>
              <a:t>https://www.bbc.co.uk/bitesize/articles/z6kgdnb#z293dnb</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American Society of Civil Engineers Article: </a:t>
            </a:r>
            <a:r>
              <a:rPr lang="en" u="sng">
                <a:solidFill>
                  <a:schemeClr val="hlink"/>
                </a:solidFill>
                <a:hlinkClick r:id="rId4"/>
              </a:rPr>
              <a:t>https://ascelibrary.org/doi/10.1061/%28ASCE%29CO.1943-7862.0000374</a:t>
            </a:r>
            <a:endParaRPr>
              <a:solidFill>
                <a:schemeClr val="dk1"/>
              </a:solidFill>
            </a:endParaRPr>
          </a:p>
        </p:txBody>
      </p:sp>
      <p:sp>
        <p:nvSpPr>
          <p:cNvPr id="69" name="Google Shape;69;g329d1e0e325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29d1e0e325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3D printing, delivering building materials, performing tasks previously done by humans such as pouring concrete,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Initial startup costs, security threats, regulations on flying drones in certain areas, weather conditions affecting the flight of the drone, potential for crashes, etc.</a:t>
            </a:r>
            <a:endParaRPr>
              <a:solidFill>
                <a:schemeClr val="dk1"/>
              </a:solidFill>
            </a:endParaRPr>
          </a:p>
        </p:txBody>
      </p:sp>
      <p:sp>
        <p:nvSpPr>
          <p:cNvPr id="77" name="Google Shape;77;g329d1e0e325_0_1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29d1e0e325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Insider Art “</a:t>
            </a:r>
            <a:r>
              <a:rPr lang="en" dirty="0"/>
              <a:t>How Concrete Homes Are Built With A 3D Printer</a:t>
            </a:r>
            <a:r>
              <a:rPr lang="en" dirty="0">
                <a:solidFill>
                  <a:schemeClr val="dk1"/>
                </a:solidFill>
              </a:rPr>
              <a:t>”</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Video length − 5:32</a:t>
            </a:r>
            <a:endParaRPr dirty="0">
              <a:solidFill>
                <a:schemeClr val="dk1"/>
              </a:solidFill>
            </a:endParaRPr>
          </a:p>
          <a:p>
            <a:pPr marL="0" lvl="0" indent="0" algn="l" rtl="0">
              <a:lnSpc>
                <a:spcPct val="115000"/>
              </a:lnSpc>
              <a:spcBef>
                <a:spcPts val="0"/>
              </a:spcBef>
              <a:spcAft>
                <a:spcPts val="0"/>
              </a:spcAft>
              <a:buNone/>
            </a:pPr>
            <a:r>
              <a:rPr lang="en" u="sng" dirty="0">
                <a:solidFill>
                  <a:schemeClr val="hlink"/>
                </a:solidFill>
                <a:hlinkClick r:id="rId3"/>
              </a:rPr>
              <a:t>https://www.youtube.com/watch?v=vL2KoMNzGTo</a:t>
            </a:r>
            <a:endParaRPr dirty="0">
              <a:solidFill>
                <a:schemeClr val="dk1"/>
              </a:solidFill>
            </a:endParaRPr>
          </a:p>
        </p:txBody>
      </p:sp>
      <p:sp>
        <p:nvSpPr>
          <p:cNvPr id="83" name="Google Shape;83;g329d1e0e325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29d1e0e325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89" name="Google Shape;89;g329d1e0e325_0_2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29d1e0e325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Nature Video “3D printing with drones”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Video length − 2:56</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dirty="0">
                <a:solidFill>
                  <a:schemeClr val="hlink"/>
                </a:solidFill>
                <a:hlinkClick r:id="rId3"/>
              </a:rPr>
              <a:t>https://www.youtube.com/watch?v=pDKNEO0gDuE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Smithsonian Magazine Article: </a:t>
            </a:r>
            <a:r>
              <a:rPr lang="en" u="sng" dirty="0">
                <a:solidFill>
                  <a:schemeClr val="hlink"/>
                </a:solidFill>
                <a:hlinkClick r:id="rId4"/>
              </a:rPr>
              <a:t>https://www.smithsonianmag.com/smart-news/these-3d-printing-drones-could-alter-the-future-of-construction-180980831/</a:t>
            </a:r>
            <a:endParaRPr dirty="0"/>
          </a:p>
        </p:txBody>
      </p:sp>
      <p:sp>
        <p:nvSpPr>
          <p:cNvPr id="98" name="Google Shape;98;g329d1e0e325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29d1e0e325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EDP discussion: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Challenge − Accurately and stably 3D print a structure using a drone.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Research − Find information such as the maximum weight the drone can carry, battery life for the drone, lightweight and pourable building materials, drone sensors available to scan structures, local regulations on flying UAVs,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Imagine − A drone that has the ability to accurately create a structure through 3D printing and the ability to use sensors to check it’s work. Mock up the drone design using computer programs such as AutoCAD or other technologies.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Prototype − Find a manufacturing facility to create a prototype of the designed drone.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Test/Analyze − Test the 3D printing drone with a basic structure and confirm the accuracy of the build with the original design.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Modification − Redesign the parts of the drone that are causing any issues.</a:t>
            </a:r>
            <a:endParaRPr>
              <a:solidFill>
                <a:schemeClr val="dk1"/>
              </a:solidFill>
            </a:endParaRPr>
          </a:p>
          <a:p>
            <a:pPr marL="0" lvl="0" indent="0" algn="l" rtl="0">
              <a:spcBef>
                <a:spcPts val="0"/>
              </a:spcBef>
              <a:spcAft>
                <a:spcPts val="0"/>
              </a:spcAft>
              <a:buNone/>
            </a:pPr>
            <a:r>
              <a:rPr lang="en">
                <a:solidFill>
                  <a:schemeClr val="dk1"/>
                </a:solidFill>
              </a:rPr>
              <a:t>Repeat steps as many times as needed.</a:t>
            </a:r>
            <a:endParaRPr>
              <a:solidFill>
                <a:schemeClr val="dk1"/>
              </a:solidFill>
            </a:endParaRPr>
          </a:p>
        </p:txBody>
      </p:sp>
      <p:sp>
        <p:nvSpPr>
          <p:cNvPr id="104" name="Google Shape;104;g329d1e0e325_0_3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29d1e0e325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329d1e0e325_0_3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4">
  <p:cSld name="Title and Content_4">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59529" y="547007"/>
            <a:ext cx="5108700" cy="782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976058" y="1630064"/>
            <a:ext cx="6675600" cy="3232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5">
  <p:cSld name="Title and Content_5">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628650" y="871209"/>
            <a:ext cx="7886700" cy="595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628650" y="1613648"/>
            <a:ext cx="7891500" cy="3265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8">
  <p:cSld name="Title and Content_8">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Font typeface="Arial"/>
              <a:buChar char="▪"/>
              <a:defRPr b="0" i="0">
                <a:solidFill>
                  <a:schemeClr val="dk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dk1"/>
              </a:buClr>
              <a:buSzPts val="1800"/>
              <a:buFont typeface="Arial"/>
              <a:buChar char="▪"/>
              <a:defRPr b="0" i="0">
                <a:solidFill>
                  <a:schemeClr val="dk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dk1"/>
              </a:buClr>
              <a:buSzPts val="1500"/>
              <a:buFont typeface="Arial"/>
              <a:buChar char="▪"/>
              <a:defRPr b="0" i="0">
                <a:solidFill>
                  <a:schemeClr val="dk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vL2KoMNzGTo?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https://www.youtube.com/embed/pDKNEO0gDuE?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6"/>
          <p:cNvSpPr txBox="1">
            <a:spLocks noGrp="1"/>
          </p:cNvSpPr>
          <p:nvPr>
            <p:ph type="body" idx="1"/>
          </p:nvPr>
        </p:nvSpPr>
        <p:spPr>
          <a:xfrm>
            <a:off x="44712" y="3039775"/>
            <a:ext cx="9054600" cy="18096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1200"/>
              </a:spcAft>
              <a:buNone/>
            </a:pPr>
            <a:r>
              <a:rPr lang="en" sz="3800">
                <a:solidFill>
                  <a:schemeClr val="dk1"/>
                </a:solidFill>
                <a:latin typeface="Arial"/>
                <a:ea typeface="Arial"/>
                <a:cs typeface="Arial"/>
                <a:sym typeface="Arial"/>
              </a:rPr>
              <a:t>What kinds of new technologies could be created in the future of construction?</a:t>
            </a:r>
            <a:endParaRPr sz="3800">
              <a:solidFill>
                <a:schemeClr val="dk1"/>
              </a:solidFill>
              <a:latin typeface="Arial"/>
              <a:ea typeface="Arial"/>
              <a:cs typeface="Arial"/>
              <a:sym typeface="Arial"/>
            </a:endParaRPr>
          </a:p>
        </p:txBody>
      </p:sp>
      <p:pic>
        <p:nvPicPr>
          <p:cNvPr id="64" name="Google Shape;64;p16"/>
          <p:cNvPicPr preferRelativeResize="0"/>
          <p:nvPr/>
        </p:nvPicPr>
        <p:blipFill>
          <a:blip r:embed="rId3">
            <a:alphaModFix/>
          </a:blip>
          <a:stretch>
            <a:fillRect/>
          </a:stretch>
        </p:blipFill>
        <p:spPr>
          <a:xfrm>
            <a:off x="2409663" y="1789075"/>
            <a:ext cx="4324675" cy="769950"/>
          </a:xfrm>
          <a:prstGeom prst="rect">
            <a:avLst/>
          </a:prstGeom>
          <a:noFill/>
          <a:ln>
            <a:noFill/>
          </a:ln>
        </p:spPr>
      </p:pic>
      <p:sp>
        <p:nvSpPr>
          <p:cNvPr id="65" name="Google Shape;65;p16"/>
          <p:cNvSpPr txBox="1"/>
          <p:nvPr/>
        </p:nvSpPr>
        <p:spPr>
          <a:xfrm>
            <a:off x="2270325" y="560575"/>
            <a:ext cx="5871300" cy="5955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4800">
                <a:solidFill>
                  <a:srgbClr val="99CC67"/>
                </a:solidFill>
                <a:latin typeface="Bebas Neue"/>
                <a:ea typeface="Bebas Neue"/>
                <a:cs typeface="Bebas Neue"/>
                <a:sym typeface="Bebas Neue"/>
              </a:rPr>
              <a:t>Drones in Construction</a:t>
            </a:r>
            <a:endParaRPr sz="4800">
              <a:solidFill>
                <a:srgbClr val="99CC67"/>
              </a:solidFill>
              <a:latin typeface="Bebas Neue"/>
              <a:ea typeface="Bebas Neue"/>
              <a:cs typeface="Bebas Neue"/>
              <a:sym typeface="Bebas Neue"/>
            </a:endParaRPr>
          </a:p>
        </p:txBody>
      </p:sp>
      <p:pic>
        <p:nvPicPr>
          <p:cNvPr id="66" name="Google Shape;66;p16"/>
          <p:cNvPicPr preferRelativeResize="0"/>
          <p:nvPr/>
        </p:nvPicPr>
        <p:blipFill rotWithShape="1">
          <a:blip r:embed="rId4">
            <a:alphaModFix amt="30000"/>
          </a:blip>
          <a:srcRect l="59" r="69"/>
          <a:stretch/>
        </p:blipFill>
        <p:spPr>
          <a:xfrm>
            <a:off x="2213373" y="216075"/>
            <a:ext cx="4717250" cy="4717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History of Construction technology</a:t>
            </a:r>
            <a:endParaRPr/>
          </a:p>
        </p:txBody>
      </p:sp>
      <p:sp>
        <p:nvSpPr>
          <p:cNvPr id="72" name="Google Shape;72;p17"/>
          <p:cNvSpPr txBox="1"/>
          <p:nvPr/>
        </p:nvSpPr>
        <p:spPr>
          <a:xfrm>
            <a:off x="311700" y="904525"/>
            <a:ext cx="5229900" cy="24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2300">
                <a:solidFill>
                  <a:schemeClr val="dk1"/>
                </a:solidFill>
              </a:rPr>
              <a:t>Computers were starting to be used in construction during the 1950s with Computer Aided Design (CAD). Before computers, designs were either drawn or created as a 3D model. Using CAD software was more accurate and efficient for designers.</a:t>
            </a:r>
            <a:endParaRPr sz="2300">
              <a:solidFill>
                <a:schemeClr val="dk1"/>
              </a:solidFill>
            </a:endParaRPr>
          </a:p>
        </p:txBody>
      </p:sp>
      <p:pic>
        <p:nvPicPr>
          <p:cNvPr id="73" name="Google Shape;73;p17" title="p0hkc2k2.png"/>
          <p:cNvPicPr preferRelativeResize="0"/>
          <p:nvPr/>
        </p:nvPicPr>
        <p:blipFill rotWithShape="1">
          <a:blip r:embed="rId3">
            <a:alphaModFix/>
          </a:blip>
          <a:srcRect l="10109" r="16689"/>
          <a:stretch/>
        </p:blipFill>
        <p:spPr>
          <a:xfrm>
            <a:off x="5618430" y="946550"/>
            <a:ext cx="3159671" cy="2427900"/>
          </a:xfrm>
          <a:prstGeom prst="rect">
            <a:avLst/>
          </a:prstGeom>
          <a:noFill/>
          <a:ln>
            <a:noFill/>
          </a:ln>
        </p:spPr>
      </p:pic>
      <p:sp>
        <p:nvSpPr>
          <p:cNvPr id="74" name="Google Shape;74;p17"/>
          <p:cNvSpPr txBox="1"/>
          <p:nvPr/>
        </p:nvSpPr>
        <p:spPr>
          <a:xfrm>
            <a:off x="311700" y="3495250"/>
            <a:ext cx="8520600" cy="14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2300">
                <a:solidFill>
                  <a:schemeClr val="dk1"/>
                </a:solidFill>
              </a:rPr>
              <a:t>Up until the 1970s, construction equipment was continuing to get bigger. Lighter equipment with more operational abilities was beginning to be produced which allowed for greater efficiency, an increase in safety, lower costs, and reduced emissions.</a:t>
            </a:r>
            <a:endParaRPr sz="2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p:nvPr/>
        </p:nvSpPr>
        <p:spPr>
          <a:xfrm>
            <a:off x="2037225" y="503300"/>
            <a:ext cx="7057800" cy="747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3600">
                <a:latin typeface="Bebas Neue"/>
                <a:ea typeface="Bebas Neue"/>
                <a:cs typeface="Bebas Neue"/>
                <a:sym typeface="Bebas Neue"/>
              </a:rPr>
              <a:t>Group Discussion Questions on Construction</a:t>
            </a:r>
            <a:endParaRPr sz="3600">
              <a:latin typeface="Bebas Neue"/>
              <a:ea typeface="Bebas Neue"/>
              <a:cs typeface="Bebas Neue"/>
              <a:sym typeface="Bebas Neue"/>
            </a:endParaRPr>
          </a:p>
        </p:txBody>
      </p:sp>
      <p:sp>
        <p:nvSpPr>
          <p:cNvPr id="80" name="Google Shape;80;p18"/>
          <p:cNvSpPr txBox="1"/>
          <p:nvPr/>
        </p:nvSpPr>
        <p:spPr>
          <a:xfrm>
            <a:off x="2037225" y="1369225"/>
            <a:ext cx="7106700" cy="37743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sz="2400"/>
              <a:t>So far, drones have mostly been used in construction for monitoring, inspecting, land surveying, and some data collection.</a:t>
            </a:r>
            <a:endParaRPr sz="2400"/>
          </a:p>
          <a:p>
            <a:pPr marL="457200" lvl="0" indent="-381000" algn="l" rtl="0">
              <a:spcBef>
                <a:spcPts val="1200"/>
              </a:spcBef>
              <a:spcAft>
                <a:spcPts val="0"/>
              </a:spcAft>
              <a:buClr>
                <a:srgbClr val="000000"/>
              </a:buClr>
              <a:buSzPts val="2400"/>
              <a:buAutoNum type="arabicPeriod"/>
            </a:pPr>
            <a:r>
              <a:rPr lang="en" sz="2400"/>
              <a:t>What are some future applications that drones could potentially be used in construction?</a:t>
            </a:r>
            <a:endParaRPr sz="2400"/>
          </a:p>
          <a:p>
            <a:pPr marL="457200" lvl="0" indent="-381000" algn="l" rtl="0">
              <a:spcBef>
                <a:spcPts val="1000"/>
              </a:spcBef>
              <a:spcAft>
                <a:spcPts val="0"/>
              </a:spcAft>
              <a:buClr>
                <a:srgbClr val="000000"/>
              </a:buClr>
              <a:buSzPts val="2400"/>
              <a:buAutoNum type="arabicPeriod"/>
            </a:pPr>
            <a:r>
              <a:rPr lang="en" sz="2400"/>
              <a:t>What could be some possible obstacles and challenges when using drones for construction in these potential future applications?</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99CC67"/>
              </a:buClr>
              <a:buSzPts val="4500"/>
              <a:buFont typeface="Bebas Neue"/>
              <a:buNone/>
            </a:pPr>
            <a:r>
              <a:rPr lang="en" sz="4050"/>
              <a:t>3D Printing in Construction</a:t>
            </a:r>
            <a:endParaRPr sz="4050"/>
          </a:p>
        </p:txBody>
      </p:sp>
      <p:pic>
        <p:nvPicPr>
          <p:cNvPr id="2" name="Online Media 1" title="How Concrete Homes Are Built With A 3D Printer | Insider Art">
            <a:hlinkClick r:id="" action="ppaction://media"/>
            <a:extLst>
              <a:ext uri="{FF2B5EF4-FFF2-40B4-BE49-F238E27FC236}">
                <a16:creationId xmlns:a16="http://schemas.microsoft.com/office/drawing/2014/main" id="{75948DA5-364C-36F1-8AAB-59E58FA14570}"/>
              </a:ext>
            </a:extLst>
          </p:cNvPr>
          <p:cNvPicPr>
            <a:picLocks noRot="1" noChangeAspect="1"/>
          </p:cNvPicPr>
          <p:nvPr>
            <a:videoFile r:link="rId1"/>
          </p:nvPr>
        </p:nvPicPr>
        <p:blipFill>
          <a:blip r:embed="rId4"/>
          <a:stretch>
            <a:fillRect/>
          </a:stretch>
        </p:blipFill>
        <p:spPr>
          <a:xfrm>
            <a:off x="793172" y="800689"/>
            <a:ext cx="7557655" cy="4270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p:nvPr/>
        </p:nvSpPr>
        <p:spPr>
          <a:xfrm>
            <a:off x="311700" y="445025"/>
            <a:ext cx="2401200" cy="1184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92" name="Google Shape;92;p20"/>
          <p:cNvSpPr txBox="1"/>
          <p:nvPr/>
        </p:nvSpPr>
        <p:spPr>
          <a:xfrm>
            <a:off x="311700" y="1418925"/>
            <a:ext cx="2772600" cy="3596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sp>
        <p:nvSpPr>
          <p:cNvPr id="93" name="Google Shape;93;p20"/>
          <p:cNvSpPr/>
          <p:nvPr/>
        </p:nvSpPr>
        <p:spPr>
          <a:xfrm>
            <a:off x="7465050" y="172275"/>
            <a:ext cx="1511400" cy="696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20"/>
          <p:cNvSpPr/>
          <p:nvPr/>
        </p:nvSpPr>
        <p:spPr>
          <a:xfrm>
            <a:off x="3070750" y="226500"/>
            <a:ext cx="5916600" cy="46905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5" name="Google Shape;95;p20"/>
          <p:cNvPicPr preferRelativeResize="0"/>
          <p:nvPr/>
        </p:nvPicPr>
        <p:blipFill rotWithShape="1">
          <a:blip r:embed="rId3">
            <a:alphaModFix/>
          </a:blip>
          <a:srcRect l="9015" t="6500" r="13931" b="4333"/>
          <a:stretch/>
        </p:blipFill>
        <p:spPr>
          <a:xfrm>
            <a:off x="3044325" y="257875"/>
            <a:ext cx="5969449" cy="4627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Case Study</a:t>
            </a:r>
            <a:endParaRPr sz="4050"/>
          </a:p>
        </p:txBody>
      </p:sp>
      <p:pic>
        <p:nvPicPr>
          <p:cNvPr id="2" name="Online Media 1" title="3D printing with drones">
            <a:hlinkClick r:id="" action="ppaction://media"/>
            <a:extLst>
              <a:ext uri="{FF2B5EF4-FFF2-40B4-BE49-F238E27FC236}">
                <a16:creationId xmlns:a16="http://schemas.microsoft.com/office/drawing/2014/main" id="{80BA18FA-2969-4821-B052-4CAABF65CAA8}"/>
              </a:ext>
            </a:extLst>
          </p:cNvPr>
          <p:cNvPicPr>
            <a:picLocks noRot="1" noChangeAspect="1"/>
          </p:cNvPicPr>
          <p:nvPr>
            <a:videoFile r:link="rId1"/>
          </p:nvPr>
        </p:nvPicPr>
        <p:blipFill>
          <a:blip r:embed="rId4"/>
          <a:stretch>
            <a:fillRect/>
          </a:stretch>
        </p:blipFill>
        <p:spPr>
          <a:xfrm>
            <a:off x="872836" y="852609"/>
            <a:ext cx="7398327" cy="4180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3600"/>
              <a:t>Case Study − Engineering Design Process (EDP)</a:t>
            </a:r>
            <a:endParaRPr sz="3600"/>
          </a:p>
        </p:txBody>
      </p:sp>
      <p:sp>
        <p:nvSpPr>
          <p:cNvPr id="107" name="Google Shape;107;p22"/>
          <p:cNvSpPr txBox="1">
            <a:spLocks noGrp="1"/>
          </p:cNvSpPr>
          <p:nvPr>
            <p:ph type="body" idx="1"/>
          </p:nvPr>
        </p:nvSpPr>
        <p:spPr>
          <a:xfrm>
            <a:off x="311700" y="980725"/>
            <a:ext cx="8832300" cy="3915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300">
                <a:solidFill>
                  <a:schemeClr val="dk1"/>
                </a:solidFill>
                <a:latin typeface="Arial"/>
                <a:ea typeface="Arial"/>
                <a:cs typeface="Arial"/>
                <a:sym typeface="Arial"/>
              </a:rPr>
              <a:t>As a group, talk through the EDP of developing the 3D printing drone. Using the information given on the previous slide, how would you have designed the drone using the EDP?</a:t>
            </a:r>
            <a:endParaRPr sz="2300">
              <a:solidFill>
                <a:schemeClr val="dk1"/>
              </a:solidFill>
              <a:latin typeface="Arial"/>
              <a:ea typeface="Arial"/>
              <a:cs typeface="Arial"/>
              <a:sym typeface="Arial"/>
            </a:endParaRPr>
          </a:p>
          <a:p>
            <a:pPr marL="457200" lvl="0" indent="-374650" algn="l" rtl="0">
              <a:lnSpc>
                <a:spcPct val="115000"/>
              </a:lnSpc>
              <a:spcBef>
                <a:spcPts val="120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Challenge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Research</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Imagine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Prototype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Test/Analyze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Modification</a:t>
            </a:r>
            <a:endParaRPr sz="2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Activity Scenario</a:t>
            </a:r>
            <a:endParaRPr sz="4050"/>
          </a:p>
        </p:txBody>
      </p:sp>
      <p:sp>
        <p:nvSpPr>
          <p:cNvPr id="113" name="Google Shape;113;p23"/>
          <p:cNvSpPr txBox="1">
            <a:spLocks noGrp="1"/>
          </p:cNvSpPr>
          <p:nvPr>
            <p:ph type="body" idx="1"/>
          </p:nvPr>
        </p:nvSpPr>
        <p:spPr>
          <a:xfrm>
            <a:off x="311700" y="1937725"/>
            <a:ext cx="4225500" cy="2883300"/>
          </a:xfrm>
          <a:prstGeom prst="rect">
            <a:avLst/>
          </a:prstGeom>
        </p:spPr>
        <p:txBody>
          <a:bodyPr spcFirstLastPara="1" wrap="square" lIns="68575" tIns="34275" rIns="68575" bIns="34275" anchor="t" anchorCtr="0">
            <a:noAutofit/>
          </a:bodyPr>
          <a:lstStyle/>
          <a:p>
            <a:pPr marL="0" lvl="0" indent="0" algn="l" rtl="0">
              <a:lnSpc>
                <a:spcPct val="100000"/>
              </a:lnSpc>
              <a:spcBef>
                <a:spcPts val="1000"/>
              </a:spcBef>
              <a:spcAft>
                <a:spcPts val="0"/>
              </a:spcAft>
              <a:buNone/>
            </a:pPr>
            <a:r>
              <a:rPr lang="en" sz="2100">
                <a:solidFill>
                  <a:schemeClr val="dk1"/>
                </a:solidFill>
                <a:latin typeface="Arial"/>
                <a:ea typeface="Arial"/>
                <a:cs typeface="Arial"/>
                <a:sym typeface="Arial"/>
              </a:rPr>
              <a:t>With the building material that Hopper is using, there needs to be five layers of the building material for the structure to reach 5' tall.</a:t>
            </a:r>
            <a:endParaRPr sz="2100">
              <a:solidFill>
                <a:schemeClr val="dk1"/>
              </a:solidFill>
              <a:latin typeface="Arial"/>
              <a:ea typeface="Arial"/>
              <a:cs typeface="Arial"/>
              <a:sym typeface="Arial"/>
            </a:endParaRPr>
          </a:p>
          <a:p>
            <a:pPr marL="0" lvl="0" indent="0" algn="l" rtl="0">
              <a:lnSpc>
                <a:spcPct val="100000"/>
              </a:lnSpc>
              <a:spcBef>
                <a:spcPts val="1000"/>
              </a:spcBef>
              <a:spcAft>
                <a:spcPts val="0"/>
              </a:spcAft>
              <a:buNone/>
            </a:pPr>
            <a:r>
              <a:rPr lang="en" sz="2100">
                <a:solidFill>
                  <a:schemeClr val="dk1"/>
                </a:solidFill>
                <a:latin typeface="Arial"/>
                <a:ea typeface="Arial"/>
                <a:cs typeface="Arial"/>
                <a:sym typeface="Arial"/>
              </a:rPr>
              <a:t>You will write a code to command Hopper to print five layers in a square pattern to create the storage structure. Use a loop to make your code more efficient.</a:t>
            </a:r>
            <a:endParaRPr sz="2100">
              <a:solidFill>
                <a:schemeClr val="dk1"/>
              </a:solidFill>
              <a:latin typeface="Arial"/>
              <a:ea typeface="Arial"/>
              <a:cs typeface="Arial"/>
              <a:sym typeface="Arial"/>
            </a:endParaRPr>
          </a:p>
        </p:txBody>
      </p:sp>
      <p:sp>
        <p:nvSpPr>
          <p:cNvPr id="114" name="Google Shape;114;p23"/>
          <p:cNvSpPr txBox="1">
            <a:spLocks noGrp="1"/>
          </p:cNvSpPr>
          <p:nvPr>
            <p:ph type="body" idx="1"/>
          </p:nvPr>
        </p:nvSpPr>
        <p:spPr>
          <a:xfrm>
            <a:off x="311700" y="904525"/>
            <a:ext cx="8564100" cy="1043100"/>
          </a:xfrm>
          <a:prstGeom prst="rect">
            <a:avLst/>
          </a:prstGeom>
        </p:spPr>
        <p:txBody>
          <a:bodyPr spcFirstLastPara="1" wrap="square" lIns="68575" tIns="34275" rIns="68575" bIns="34275" anchor="t" anchorCtr="0">
            <a:noAutofit/>
          </a:bodyPr>
          <a:lstStyle/>
          <a:p>
            <a:pPr marL="0" lvl="0" indent="0" algn="l" rtl="0">
              <a:lnSpc>
                <a:spcPct val="100000"/>
              </a:lnSpc>
              <a:spcBef>
                <a:spcPts val="300"/>
              </a:spcBef>
              <a:spcAft>
                <a:spcPts val="0"/>
              </a:spcAft>
              <a:buNone/>
            </a:pPr>
            <a:r>
              <a:rPr lang="en" sz="2100">
                <a:solidFill>
                  <a:schemeClr val="dk1"/>
                </a:solidFill>
                <a:latin typeface="Arial"/>
                <a:ea typeface="Arial"/>
                <a:cs typeface="Arial"/>
                <a:sym typeface="Arial"/>
              </a:rPr>
              <a:t>Hopper is 3D printing a storage structure that is shaped as a hollow rectangular prism with a square base. The square base needs to be</a:t>
            </a:r>
            <a:br>
              <a:rPr lang="en" sz="2100">
                <a:solidFill>
                  <a:schemeClr val="dk1"/>
                </a:solidFill>
                <a:latin typeface="Arial"/>
                <a:ea typeface="Arial"/>
                <a:cs typeface="Arial"/>
                <a:sym typeface="Arial"/>
              </a:rPr>
            </a:br>
            <a:r>
              <a:rPr lang="en" sz="2100">
                <a:solidFill>
                  <a:schemeClr val="dk1"/>
                </a:solidFill>
                <a:latin typeface="Arial"/>
                <a:ea typeface="Arial"/>
                <a:cs typeface="Arial"/>
                <a:sym typeface="Arial"/>
              </a:rPr>
              <a:t>10' × 10'.</a:t>
            </a:r>
            <a:endParaRPr sz="2100">
              <a:solidFill>
                <a:schemeClr val="dk1"/>
              </a:solidFill>
              <a:latin typeface="Arial"/>
              <a:ea typeface="Arial"/>
              <a:cs typeface="Arial"/>
              <a:sym typeface="Arial"/>
            </a:endParaRPr>
          </a:p>
        </p:txBody>
      </p:sp>
      <p:pic>
        <p:nvPicPr>
          <p:cNvPr id="115" name="Google Shape;115;p23"/>
          <p:cNvPicPr preferRelativeResize="0"/>
          <p:nvPr/>
        </p:nvPicPr>
        <p:blipFill>
          <a:blip r:embed="rId3">
            <a:alphaModFix/>
          </a:blip>
          <a:stretch>
            <a:fillRect/>
          </a:stretch>
        </p:blipFill>
        <p:spPr>
          <a:xfrm>
            <a:off x="4766675" y="1791526"/>
            <a:ext cx="4138775" cy="3195975"/>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682</Words>
  <Application>Microsoft Office PowerPoint</Application>
  <PresentationFormat>On-screen Show (16:9)</PresentationFormat>
  <Paragraphs>45</Paragraphs>
  <Slides>8</Slides>
  <Notes>8</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Bebas Neue</vt:lpstr>
      <vt:lpstr>Oswald ExtraLight</vt:lpstr>
      <vt:lpstr>Simple Dark</vt:lpstr>
      <vt:lpstr>PowerPoint Presentation</vt:lpstr>
      <vt:lpstr>History of Construction technology</vt:lpstr>
      <vt:lpstr>PowerPoint Presentation</vt:lpstr>
      <vt:lpstr>3D Printing in Construction</vt:lpstr>
      <vt:lpstr>PowerPoint Presentation</vt:lpstr>
      <vt:lpstr>Case Study</vt:lpstr>
      <vt:lpstr>Case Study − Engineering Design Process (EDP)</vt:lpstr>
      <vt:lpstr>Activity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Gardner</dc:creator>
  <cp:lastModifiedBy>Rachel Gardner</cp:lastModifiedBy>
  <cp:revision>1</cp:revision>
  <dcterms:modified xsi:type="dcterms:W3CDTF">2025-06-28T18:01:06Z</dcterms:modified>
</cp:coreProperties>
</file>