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Bebas Neue" panose="020B0606020202050201" pitchFamily="34" charset="0"/>
      <p:regular r:id="rId11"/>
    </p:embeddedFont>
    <p:embeddedFont>
      <p:font typeface="Oswald ExtraLight" panose="00000300000000000000" pitchFamily="50"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4" y="41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5hghT1W33c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R6pmpo1ucP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obi5.com/news/71386-7138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29d2130d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329d2130d8b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29d2130d8b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g329d2130d8b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29d2130d8b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Example discussion topics: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Lightning, campfires, flares, fireworks, electrical wires, arson, volcanoes, etc.</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Forests, deserts, grasslands, commercial buildings, residential buildings, etc.</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Advantages: bird’s eye view, situational awareness, safety, quicker response, potential cost saving, data collection, etc.</a:t>
            </a:r>
            <a:endParaRPr>
              <a:solidFill>
                <a:schemeClr val="dk1"/>
              </a:solidFill>
            </a:endParaRPr>
          </a:p>
          <a:p>
            <a:pPr marL="457200" lvl="0" indent="0" algn="l" rtl="0">
              <a:spcBef>
                <a:spcPts val="0"/>
              </a:spcBef>
              <a:spcAft>
                <a:spcPts val="0"/>
              </a:spcAft>
              <a:buNone/>
            </a:pPr>
            <a:r>
              <a:rPr lang="en">
                <a:solidFill>
                  <a:schemeClr val="dk1"/>
                </a:solidFill>
              </a:rPr>
              <a:t>Disadvantages: limited battery life, potential cost expense, vulnerable to weather, airspace safety, etc.</a:t>
            </a:r>
            <a:endParaRPr/>
          </a:p>
        </p:txBody>
      </p:sp>
      <p:sp>
        <p:nvSpPr>
          <p:cNvPr id="77" name="Google Shape;77;g329d2130d8b_0_1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29d2130d8b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National Geographic “Wildfires 101”</a:t>
            </a:r>
            <a:endParaRPr dirty="0"/>
          </a:p>
          <a:p>
            <a:pPr marL="0" lvl="0" indent="0" algn="l" rtl="0">
              <a:spcBef>
                <a:spcPts val="0"/>
              </a:spcBef>
              <a:spcAft>
                <a:spcPts val="0"/>
              </a:spcAft>
              <a:buNone/>
            </a:pPr>
            <a:r>
              <a:rPr lang="en" dirty="0"/>
              <a:t>Video length</a:t>
            </a:r>
            <a:r>
              <a:rPr lang="en" dirty="0">
                <a:solidFill>
                  <a:schemeClr val="dk1"/>
                </a:solidFill>
              </a:rPr>
              <a:t> − 3:12</a:t>
            </a:r>
            <a:endParaRPr dirty="0">
              <a:solidFill>
                <a:schemeClr val="dk1"/>
              </a:solidFill>
            </a:endParaRPr>
          </a:p>
          <a:p>
            <a:pPr marL="0" lvl="0" indent="0" algn="l" rtl="0">
              <a:spcBef>
                <a:spcPts val="0"/>
              </a:spcBef>
              <a:spcAft>
                <a:spcPts val="0"/>
              </a:spcAft>
              <a:buNone/>
            </a:pPr>
            <a:r>
              <a:rPr lang="en" u="sng" dirty="0">
                <a:solidFill>
                  <a:schemeClr val="hlink"/>
                </a:solidFill>
                <a:hlinkClick r:id="rId3"/>
              </a:rPr>
              <a:t>https://www.youtube.com/watch?v=5hghT1W33cY</a:t>
            </a:r>
            <a:endParaRPr dirty="0">
              <a:solidFill>
                <a:schemeClr val="dk1"/>
              </a:solidFill>
            </a:endParaRPr>
          </a:p>
        </p:txBody>
      </p:sp>
      <p:sp>
        <p:nvSpPr>
          <p:cNvPr id="83" name="Google Shape;83;g329d2130d8b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29d2130d8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Transport Canada “Drones for Good: wildfires”</a:t>
            </a:r>
            <a:endParaRPr dirty="0"/>
          </a:p>
          <a:p>
            <a:pPr marL="0" lvl="0" indent="0" algn="l" rtl="0">
              <a:spcBef>
                <a:spcPts val="0"/>
              </a:spcBef>
              <a:spcAft>
                <a:spcPts val="0"/>
              </a:spcAft>
              <a:buNone/>
            </a:pPr>
            <a:r>
              <a:rPr lang="en" dirty="0"/>
              <a:t>Video length</a:t>
            </a:r>
            <a:r>
              <a:rPr lang="en" dirty="0">
                <a:solidFill>
                  <a:schemeClr val="dk1"/>
                </a:solidFill>
              </a:rPr>
              <a:t> − 2:33</a:t>
            </a:r>
            <a:endParaRPr dirty="0">
              <a:solidFill>
                <a:schemeClr val="dk1"/>
              </a:solidFill>
            </a:endParaRPr>
          </a:p>
          <a:p>
            <a:pPr marL="0" lvl="0" indent="0" algn="l" rtl="0">
              <a:spcBef>
                <a:spcPts val="0"/>
              </a:spcBef>
              <a:spcAft>
                <a:spcPts val="0"/>
              </a:spcAft>
              <a:buNone/>
            </a:pPr>
            <a:r>
              <a:rPr lang="en" u="sng" dirty="0">
                <a:solidFill>
                  <a:schemeClr val="hlink"/>
                </a:solidFill>
                <a:hlinkClick r:id="rId3"/>
              </a:rPr>
              <a:t>https://www.youtube.com/watch?v=R6pmpo1ucPA</a:t>
            </a:r>
            <a:endParaRPr dirty="0">
              <a:solidFill>
                <a:schemeClr val="dk1"/>
              </a:solidFill>
            </a:endParaRPr>
          </a:p>
        </p:txBody>
      </p:sp>
      <p:sp>
        <p:nvSpPr>
          <p:cNvPr id="90" name="Google Shape;90;g329d2130d8b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500e7d7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97" name="Google Shape;97;g35500e7d7c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29d2130d8b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KOBI News Article: </a:t>
            </a:r>
            <a:r>
              <a:rPr lang="en" u="sng">
                <a:solidFill>
                  <a:schemeClr val="hlink"/>
                </a:solidFill>
                <a:hlinkClick r:id="rId3"/>
              </a:rPr>
              <a:t>https://kobi5.com/news/71386-71386/</a:t>
            </a:r>
            <a:endParaRPr/>
          </a:p>
          <a:p>
            <a:pPr marL="0" lvl="0" indent="0" algn="l" rtl="0">
              <a:spcBef>
                <a:spcPts val="0"/>
              </a:spcBef>
              <a:spcAft>
                <a:spcPts val="0"/>
              </a:spcAft>
              <a:buClr>
                <a:schemeClr val="dk1"/>
              </a:buClr>
              <a:buSzPts val="1100"/>
              <a:buFont typeface="Arial"/>
              <a:buNone/>
            </a:pPr>
            <a:r>
              <a:rPr lang="en">
                <a:solidFill>
                  <a:schemeClr val="dk1"/>
                </a:solidFill>
              </a:rPr>
              <a:t>*Educators are encouraged to find case study examples local to their area. Be sensitive to events that may have had a direct negative impact on any students.</a:t>
            </a:r>
            <a:endParaRPr/>
          </a:p>
        </p:txBody>
      </p:sp>
      <p:sp>
        <p:nvSpPr>
          <p:cNvPr id="106" name="Google Shape;106;g329d2130d8b_0_2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29d2130d8b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g329d2130d8b_0_2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_4">
  <p:cSld name="Title and Content_4">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759529" y="547007"/>
            <a:ext cx="5108700" cy="782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Bebas Neue"/>
              <a:buNone/>
              <a:defRPr>
                <a:solidFill>
                  <a:schemeClr val="lt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1976058" y="1630064"/>
            <a:ext cx="6675600" cy="32325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_5">
  <p:cSld name="Title and Content_5">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628650" y="871209"/>
            <a:ext cx="7886700" cy="595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9CC67"/>
              </a:buClr>
              <a:buSzPts val="4500"/>
              <a:buFont typeface="Bebas Neue"/>
              <a:buNone/>
              <a:defRPr sz="4500">
                <a:solidFill>
                  <a:srgbClr val="99CC67"/>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14"/>
          <p:cNvSpPr txBox="1">
            <a:spLocks noGrp="1"/>
          </p:cNvSpPr>
          <p:nvPr>
            <p:ph type="body" idx="1"/>
          </p:nvPr>
        </p:nvSpPr>
        <p:spPr>
          <a:xfrm>
            <a:off x="628650" y="1613648"/>
            <a:ext cx="7891500" cy="32658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_8">
  <p:cSld name="Title and Content_8">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2037230" y="503304"/>
            <a:ext cx="6847800" cy="747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Bebas Neue"/>
              <a:buNone/>
              <a:defRPr>
                <a:solidFill>
                  <a:schemeClr val="dk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15"/>
          <p:cNvSpPr txBox="1">
            <a:spLocks noGrp="1"/>
          </p:cNvSpPr>
          <p:nvPr>
            <p:ph type="body" idx="1"/>
          </p:nvPr>
        </p:nvSpPr>
        <p:spPr>
          <a:xfrm>
            <a:off x="2037230" y="1369218"/>
            <a:ext cx="6847800" cy="35727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1"/>
              </a:buClr>
              <a:buSzPts val="2100"/>
              <a:buFont typeface="Arial"/>
              <a:buChar char="▪"/>
              <a:defRPr b="0" i="0">
                <a:solidFill>
                  <a:schemeClr val="dk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dk1"/>
              </a:buClr>
              <a:buSzPts val="1800"/>
              <a:buFont typeface="Arial"/>
              <a:buChar char="▪"/>
              <a:defRPr b="0" i="0">
                <a:solidFill>
                  <a:schemeClr val="dk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dk1"/>
              </a:buClr>
              <a:buSzPts val="1500"/>
              <a:buFont typeface="Arial"/>
              <a:buChar char="▪"/>
              <a:defRPr b="0" i="0">
                <a:solidFill>
                  <a:schemeClr val="dk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https://www.youtube.com/embed/5hghT1W33cY?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ideo" Target="https://www.youtube.com/embed/R6pmpo1ucPA?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6"/>
          <p:cNvPicPr preferRelativeResize="0"/>
          <p:nvPr/>
        </p:nvPicPr>
        <p:blipFill rotWithShape="1">
          <a:blip r:embed="rId3">
            <a:alphaModFix amt="30000"/>
          </a:blip>
          <a:srcRect/>
          <a:stretch/>
        </p:blipFill>
        <p:spPr>
          <a:xfrm>
            <a:off x="2213363" y="216075"/>
            <a:ext cx="4717275" cy="4717275"/>
          </a:xfrm>
          <a:prstGeom prst="rect">
            <a:avLst/>
          </a:prstGeom>
          <a:noFill/>
          <a:ln>
            <a:noFill/>
          </a:ln>
        </p:spPr>
      </p:pic>
      <p:sp>
        <p:nvSpPr>
          <p:cNvPr id="64" name="Google Shape;64;p16"/>
          <p:cNvSpPr txBox="1">
            <a:spLocks noGrp="1"/>
          </p:cNvSpPr>
          <p:nvPr>
            <p:ph type="body" idx="1"/>
          </p:nvPr>
        </p:nvSpPr>
        <p:spPr>
          <a:xfrm>
            <a:off x="900450" y="3039775"/>
            <a:ext cx="7343100" cy="1265100"/>
          </a:xfrm>
          <a:prstGeom prst="rect">
            <a:avLst/>
          </a:prstGeom>
        </p:spPr>
        <p:txBody>
          <a:bodyPr spcFirstLastPara="1" wrap="square" lIns="68575" tIns="34275" rIns="68575" bIns="34275" anchor="t" anchorCtr="0">
            <a:noAutofit/>
          </a:bodyPr>
          <a:lstStyle/>
          <a:p>
            <a:pPr marL="0" lvl="0" indent="0" algn="ctr" rtl="0">
              <a:lnSpc>
                <a:spcPct val="100000"/>
              </a:lnSpc>
              <a:spcBef>
                <a:spcPts val="800"/>
              </a:spcBef>
              <a:spcAft>
                <a:spcPts val="1200"/>
              </a:spcAft>
              <a:buNone/>
            </a:pPr>
            <a:r>
              <a:rPr lang="en" sz="3800" dirty="0">
                <a:solidFill>
                  <a:schemeClr val="dk1"/>
                </a:solidFill>
                <a:latin typeface="Arial"/>
                <a:ea typeface="Arial"/>
                <a:cs typeface="Arial"/>
                <a:sym typeface="Arial"/>
              </a:rPr>
              <a:t>What are some ways in which fires can be extinguished?</a:t>
            </a:r>
            <a:endParaRPr sz="3800" dirty="0">
              <a:solidFill>
                <a:schemeClr val="dk1"/>
              </a:solidFill>
              <a:latin typeface="Arial"/>
              <a:ea typeface="Arial"/>
              <a:cs typeface="Arial"/>
              <a:sym typeface="Arial"/>
            </a:endParaRPr>
          </a:p>
        </p:txBody>
      </p:sp>
      <p:pic>
        <p:nvPicPr>
          <p:cNvPr id="65" name="Google Shape;65;p16"/>
          <p:cNvPicPr preferRelativeResize="0"/>
          <p:nvPr/>
        </p:nvPicPr>
        <p:blipFill>
          <a:blip r:embed="rId4">
            <a:alphaModFix/>
          </a:blip>
          <a:stretch>
            <a:fillRect/>
          </a:stretch>
        </p:blipFill>
        <p:spPr>
          <a:xfrm>
            <a:off x="2409663" y="1789075"/>
            <a:ext cx="4324675" cy="769950"/>
          </a:xfrm>
          <a:prstGeom prst="rect">
            <a:avLst/>
          </a:prstGeom>
          <a:noFill/>
          <a:ln>
            <a:noFill/>
          </a:ln>
        </p:spPr>
      </p:pic>
      <p:sp>
        <p:nvSpPr>
          <p:cNvPr id="66" name="Google Shape;66;p16"/>
          <p:cNvSpPr txBox="1">
            <a:spLocks noGrp="1"/>
          </p:cNvSpPr>
          <p:nvPr>
            <p:ph type="title"/>
          </p:nvPr>
        </p:nvSpPr>
        <p:spPr>
          <a:xfrm>
            <a:off x="2270325" y="560575"/>
            <a:ext cx="58713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800" dirty="0">
                <a:solidFill>
                  <a:srgbClr val="99CC67"/>
                </a:solidFill>
              </a:rPr>
              <a:t>Drones in Firefighting</a:t>
            </a:r>
            <a:endParaRPr sz="4800" dirty="0">
              <a:solidFill>
                <a:srgbClr val="99CC6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dirty="0"/>
              <a:t>Fire Basics</a:t>
            </a:r>
            <a:endParaRPr dirty="0"/>
          </a:p>
        </p:txBody>
      </p:sp>
      <p:pic>
        <p:nvPicPr>
          <p:cNvPr id="73" name="Google Shape;73;p17"/>
          <p:cNvPicPr preferRelativeResize="0"/>
          <p:nvPr/>
        </p:nvPicPr>
        <p:blipFill>
          <a:blip r:embed="rId3">
            <a:alphaModFix/>
          </a:blip>
          <a:stretch>
            <a:fillRect/>
          </a:stretch>
        </p:blipFill>
        <p:spPr>
          <a:xfrm>
            <a:off x="5262700" y="397750"/>
            <a:ext cx="2786375" cy="2326400"/>
          </a:xfrm>
          <a:prstGeom prst="rect">
            <a:avLst/>
          </a:prstGeom>
          <a:noFill/>
          <a:ln>
            <a:noFill/>
          </a:ln>
        </p:spPr>
      </p:pic>
      <p:sp>
        <p:nvSpPr>
          <p:cNvPr id="74" name="Google Shape;74;p17"/>
          <p:cNvSpPr txBox="1">
            <a:spLocks noGrp="1"/>
          </p:cNvSpPr>
          <p:nvPr>
            <p:ph type="body" idx="1"/>
          </p:nvPr>
        </p:nvSpPr>
        <p:spPr>
          <a:xfrm>
            <a:off x="311700" y="980725"/>
            <a:ext cx="8832300" cy="38688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200" dirty="0">
                <a:solidFill>
                  <a:schemeClr val="dk1"/>
                </a:solidFill>
                <a:latin typeface="Arial"/>
                <a:ea typeface="Arial"/>
                <a:cs typeface="Arial"/>
                <a:sym typeface="Arial"/>
              </a:rPr>
              <a:t>Fires require three components to burn.</a:t>
            </a:r>
            <a:endParaRPr sz="2200" dirty="0">
              <a:solidFill>
                <a:schemeClr val="dk1"/>
              </a:solidFill>
              <a:latin typeface="Arial"/>
              <a:ea typeface="Arial"/>
              <a:cs typeface="Arial"/>
              <a:sym typeface="Arial"/>
            </a:endParaRPr>
          </a:p>
          <a:p>
            <a:pPr marL="457200" lvl="0" indent="-368300" algn="l" rtl="0">
              <a:lnSpc>
                <a:spcPct val="100000"/>
              </a:lnSpc>
              <a:spcBef>
                <a:spcPts val="1200"/>
              </a:spcBef>
              <a:spcAft>
                <a:spcPts val="0"/>
              </a:spcAft>
              <a:buClr>
                <a:schemeClr val="dk1"/>
              </a:buClr>
              <a:buSzPts val="2200"/>
              <a:buFont typeface="Arial"/>
              <a:buAutoNum type="arabicPeriod"/>
            </a:pPr>
            <a:r>
              <a:rPr lang="en" sz="2200" dirty="0">
                <a:solidFill>
                  <a:schemeClr val="dk1"/>
                </a:solidFill>
                <a:latin typeface="Arial"/>
                <a:ea typeface="Arial"/>
                <a:cs typeface="Arial"/>
                <a:sym typeface="Arial"/>
              </a:rPr>
              <a:t>Oxygen − air in most cases</a:t>
            </a:r>
            <a:endParaRPr sz="2200" dirty="0">
              <a:solidFill>
                <a:schemeClr val="dk1"/>
              </a:solidFill>
              <a:latin typeface="Arial"/>
              <a:ea typeface="Arial"/>
              <a:cs typeface="Arial"/>
              <a:sym typeface="Arial"/>
            </a:endParaRPr>
          </a:p>
          <a:p>
            <a:pPr marL="457200" lvl="0" indent="-368300" algn="l" rtl="0">
              <a:lnSpc>
                <a:spcPct val="100000"/>
              </a:lnSpc>
              <a:spcBef>
                <a:spcPts val="0"/>
              </a:spcBef>
              <a:spcAft>
                <a:spcPts val="0"/>
              </a:spcAft>
              <a:buClr>
                <a:schemeClr val="dk1"/>
              </a:buClr>
              <a:buSzPts val="2200"/>
              <a:buFont typeface="Arial"/>
              <a:buAutoNum type="arabicPeriod"/>
            </a:pPr>
            <a:r>
              <a:rPr lang="en" sz="2200" dirty="0">
                <a:solidFill>
                  <a:schemeClr val="dk1"/>
                </a:solidFill>
                <a:latin typeface="Arial"/>
                <a:ea typeface="Arial"/>
                <a:cs typeface="Arial"/>
                <a:sym typeface="Arial"/>
              </a:rPr>
              <a:t>Heat − usually starts the fire</a:t>
            </a:r>
            <a:endParaRPr sz="2200" dirty="0">
              <a:solidFill>
                <a:schemeClr val="dk1"/>
              </a:solidFill>
              <a:latin typeface="Arial"/>
              <a:ea typeface="Arial"/>
              <a:cs typeface="Arial"/>
              <a:sym typeface="Arial"/>
            </a:endParaRPr>
          </a:p>
          <a:p>
            <a:pPr marL="457200" lvl="0" indent="-368300" algn="l" rtl="0">
              <a:lnSpc>
                <a:spcPct val="150000"/>
              </a:lnSpc>
              <a:spcBef>
                <a:spcPts val="0"/>
              </a:spcBef>
              <a:spcAft>
                <a:spcPts val="0"/>
              </a:spcAft>
              <a:buClr>
                <a:schemeClr val="dk1"/>
              </a:buClr>
              <a:buSzPts val="2200"/>
              <a:buFont typeface="Arial"/>
              <a:buAutoNum type="arabicPeriod"/>
            </a:pPr>
            <a:r>
              <a:rPr lang="en" sz="2200" dirty="0">
                <a:solidFill>
                  <a:schemeClr val="dk1"/>
                </a:solidFill>
                <a:latin typeface="Arial"/>
                <a:ea typeface="Arial"/>
                <a:cs typeface="Arial"/>
                <a:sym typeface="Arial"/>
              </a:rPr>
              <a:t>Fuel − anything that burns</a:t>
            </a:r>
            <a:endParaRPr sz="2200" dirty="0">
              <a:solidFill>
                <a:schemeClr val="dk1"/>
              </a:solidFill>
              <a:latin typeface="Arial"/>
              <a:ea typeface="Arial"/>
              <a:cs typeface="Arial"/>
              <a:sym typeface="Arial"/>
            </a:endParaRPr>
          </a:p>
          <a:p>
            <a:pPr marL="0" lvl="0" indent="0" algn="l" rtl="0">
              <a:lnSpc>
                <a:spcPct val="100000"/>
              </a:lnSpc>
              <a:spcBef>
                <a:spcPts val="1200"/>
              </a:spcBef>
              <a:spcAft>
                <a:spcPts val="0"/>
              </a:spcAft>
              <a:buNone/>
            </a:pPr>
            <a:r>
              <a:rPr lang="en" sz="2200" dirty="0">
                <a:solidFill>
                  <a:schemeClr val="dk1"/>
                </a:solidFill>
                <a:latin typeface="Arial"/>
                <a:ea typeface="Arial"/>
                <a:cs typeface="Arial"/>
                <a:sym typeface="Arial"/>
              </a:rPr>
              <a:t>Fires can be extinguished by taking away any one of these components. Some of these methods are:</a:t>
            </a:r>
            <a:endParaRPr sz="2200" dirty="0">
              <a:solidFill>
                <a:schemeClr val="dk1"/>
              </a:solidFill>
              <a:latin typeface="Arial"/>
              <a:ea typeface="Arial"/>
              <a:cs typeface="Arial"/>
              <a:sym typeface="Arial"/>
            </a:endParaRPr>
          </a:p>
          <a:p>
            <a:pPr marL="342900" lvl="0" indent="-342900" algn="l" rtl="0">
              <a:lnSpc>
                <a:spcPct val="100000"/>
              </a:lnSpc>
              <a:spcBef>
                <a:spcPts val="1200"/>
              </a:spcBef>
              <a:spcAft>
                <a:spcPts val="0"/>
              </a:spcAft>
              <a:buClr>
                <a:schemeClr val="dk1"/>
              </a:buClr>
              <a:buSzPts val="2200"/>
              <a:buFont typeface="Arial"/>
              <a:buChar char="▪"/>
            </a:pPr>
            <a:r>
              <a:rPr lang="en" sz="2200" dirty="0">
                <a:solidFill>
                  <a:schemeClr val="dk1"/>
                </a:solidFill>
                <a:latin typeface="Arial"/>
                <a:ea typeface="Arial"/>
                <a:cs typeface="Arial"/>
                <a:sym typeface="Arial"/>
              </a:rPr>
              <a:t>Applying water to lower the temperature of the fire.</a:t>
            </a:r>
            <a:endParaRPr sz="2200" dirty="0">
              <a:solidFill>
                <a:schemeClr val="dk1"/>
              </a:solidFill>
              <a:latin typeface="Arial"/>
              <a:ea typeface="Arial"/>
              <a:cs typeface="Arial"/>
              <a:sym typeface="Arial"/>
            </a:endParaRPr>
          </a:p>
          <a:p>
            <a:pPr marL="342900" lvl="0" indent="-342900" algn="l" rtl="0">
              <a:lnSpc>
                <a:spcPct val="100000"/>
              </a:lnSpc>
              <a:spcBef>
                <a:spcPts val="0"/>
              </a:spcBef>
              <a:spcAft>
                <a:spcPts val="0"/>
              </a:spcAft>
              <a:buClr>
                <a:schemeClr val="dk1"/>
              </a:buClr>
              <a:buSzPts val="2200"/>
              <a:buFont typeface="Arial"/>
              <a:buChar char="▪"/>
            </a:pPr>
            <a:r>
              <a:rPr lang="en" sz="2200" dirty="0">
                <a:solidFill>
                  <a:schemeClr val="dk1"/>
                </a:solidFill>
                <a:latin typeface="Arial"/>
                <a:ea typeface="Arial"/>
                <a:cs typeface="Arial"/>
                <a:sym typeface="Arial"/>
              </a:rPr>
              <a:t>Covering the fire with a fire blanket to cut off the supply of oxygen.</a:t>
            </a:r>
            <a:endParaRPr sz="2200" dirty="0">
              <a:solidFill>
                <a:schemeClr val="dk1"/>
              </a:solidFill>
              <a:latin typeface="Arial"/>
              <a:ea typeface="Arial"/>
              <a:cs typeface="Arial"/>
              <a:sym typeface="Arial"/>
            </a:endParaRPr>
          </a:p>
          <a:p>
            <a:pPr marL="342900" lvl="0" indent="-342900" algn="l" rtl="0">
              <a:lnSpc>
                <a:spcPct val="100000"/>
              </a:lnSpc>
              <a:spcBef>
                <a:spcPts val="0"/>
              </a:spcBef>
              <a:spcAft>
                <a:spcPts val="0"/>
              </a:spcAft>
              <a:buClr>
                <a:schemeClr val="dk1"/>
              </a:buClr>
              <a:buSzPts val="2200"/>
              <a:buFont typeface="Arial"/>
              <a:buChar char="▪"/>
            </a:pPr>
            <a:r>
              <a:rPr lang="en" sz="2200" dirty="0">
                <a:solidFill>
                  <a:schemeClr val="dk1"/>
                </a:solidFill>
                <a:latin typeface="Arial"/>
                <a:ea typeface="Arial"/>
                <a:cs typeface="Arial"/>
                <a:sym typeface="Arial"/>
              </a:rPr>
              <a:t>Turning off a gas valve to cut off the fuel supply.</a:t>
            </a:r>
            <a:endParaRPr sz="2200"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037230" y="503304"/>
            <a:ext cx="6847800" cy="747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Bebas Neue"/>
              <a:buNone/>
            </a:pPr>
            <a:r>
              <a:rPr lang="en" sz="4000" dirty="0">
                <a:solidFill>
                  <a:srgbClr val="000000"/>
                </a:solidFill>
              </a:rPr>
              <a:t>Group Discussion Questions on Fires</a:t>
            </a:r>
            <a:endParaRPr sz="4000" dirty="0">
              <a:solidFill>
                <a:srgbClr val="000000"/>
              </a:solidFill>
            </a:endParaRPr>
          </a:p>
        </p:txBody>
      </p:sp>
      <p:sp>
        <p:nvSpPr>
          <p:cNvPr id="80" name="Google Shape;80;p18"/>
          <p:cNvSpPr txBox="1">
            <a:spLocks noGrp="1"/>
          </p:cNvSpPr>
          <p:nvPr>
            <p:ph type="body" idx="1"/>
          </p:nvPr>
        </p:nvSpPr>
        <p:spPr>
          <a:xfrm>
            <a:off x="2037230" y="1369218"/>
            <a:ext cx="6847800" cy="3572700"/>
          </a:xfrm>
          <a:prstGeom prst="rect">
            <a:avLst/>
          </a:prstGeom>
          <a:noFill/>
          <a:ln>
            <a:noFill/>
          </a:ln>
        </p:spPr>
        <p:txBody>
          <a:bodyPr spcFirstLastPara="1" wrap="square" lIns="68575" tIns="34275" rIns="68575" bIns="34275" anchor="t" anchorCtr="0">
            <a:normAutofit fontScale="85000" lnSpcReduction="10000"/>
          </a:bodyPr>
          <a:lstStyle/>
          <a:p>
            <a:pPr marL="457200" lvl="0" indent="-358140" algn="l" rtl="0">
              <a:lnSpc>
                <a:spcPct val="100000"/>
              </a:lnSpc>
              <a:spcBef>
                <a:spcPts val="0"/>
              </a:spcBef>
              <a:spcAft>
                <a:spcPts val="0"/>
              </a:spcAft>
              <a:buClr>
                <a:srgbClr val="000000"/>
              </a:buClr>
              <a:buSzPct val="100000"/>
              <a:buFont typeface="Arial"/>
              <a:buAutoNum type="arabicPeriod"/>
            </a:pPr>
            <a:r>
              <a:rPr lang="en" sz="2400" dirty="0">
                <a:solidFill>
                  <a:srgbClr val="000000"/>
                </a:solidFill>
                <a:latin typeface="Arial"/>
                <a:ea typeface="Arial"/>
                <a:cs typeface="Arial"/>
                <a:sym typeface="Arial"/>
              </a:rPr>
              <a:t>What are some natural disasters and accidents that could start fires?</a:t>
            </a:r>
            <a:endParaRPr sz="2400" dirty="0">
              <a:solidFill>
                <a:srgbClr val="000000"/>
              </a:solidFill>
              <a:latin typeface="Arial"/>
              <a:ea typeface="Arial"/>
              <a:cs typeface="Arial"/>
              <a:sym typeface="Arial"/>
            </a:endParaRPr>
          </a:p>
          <a:p>
            <a:pPr marL="0" lvl="0" indent="0" algn="l" rtl="0">
              <a:lnSpc>
                <a:spcPct val="25000"/>
              </a:lnSpc>
              <a:spcBef>
                <a:spcPts val="1200"/>
              </a:spcBef>
              <a:spcAft>
                <a:spcPts val="0"/>
              </a:spcAft>
              <a:buNone/>
            </a:pPr>
            <a:endParaRPr sz="2400" dirty="0">
              <a:solidFill>
                <a:srgbClr val="000000"/>
              </a:solidFill>
              <a:latin typeface="Arial"/>
              <a:ea typeface="Arial"/>
              <a:cs typeface="Arial"/>
              <a:sym typeface="Arial"/>
            </a:endParaRPr>
          </a:p>
          <a:p>
            <a:pPr marL="457200" lvl="0" indent="-358140" algn="l" rtl="0">
              <a:lnSpc>
                <a:spcPct val="100000"/>
              </a:lnSpc>
              <a:spcBef>
                <a:spcPts val="1200"/>
              </a:spcBef>
              <a:spcAft>
                <a:spcPts val="0"/>
              </a:spcAft>
              <a:buClr>
                <a:srgbClr val="000000"/>
              </a:buClr>
              <a:buSzPct val="100000"/>
              <a:buFont typeface="Arial"/>
              <a:buAutoNum type="arabicPeriod"/>
            </a:pPr>
            <a:r>
              <a:rPr lang="en" sz="2400" dirty="0">
                <a:solidFill>
                  <a:srgbClr val="000000"/>
                </a:solidFill>
                <a:latin typeface="Arial"/>
                <a:ea typeface="Arial"/>
                <a:cs typeface="Arial"/>
                <a:sym typeface="Arial"/>
              </a:rPr>
              <a:t>What are some locations that firefighters might respond to?</a:t>
            </a:r>
            <a:endParaRPr sz="2400" dirty="0">
              <a:solidFill>
                <a:srgbClr val="000000"/>
              </a:solidFill>
              <a:latin typeface="Arial"/>
              <a:ea typeface="Arial"/>
              <a:cs typeface="Arial"/>
              <a:sym typeface="Arial"/>
            </a:endParaRPr>
          </a:p>
          <a:p>
            <a:pPr marL="0" lvl="0" indent="0" algn="l" rtl="0">
              <a:lnSpc>
                <a:spcPct val="25000"/>
              </a:lnSpc>
              <a:spcBef>
                <a:spcPts val="1200"/>
              </a:spcBef>
              <a:spcAft>
                <a:spcPts val="0"/>
              </a:spcAft>
              <a:buNone/>
            </a:pPr>
            <a:endParaRPr sz="2400" dirty="0">
              <a:solidFill>
                <a:srgbClr val="000000"/>
              </a:solidFill>
              <a:latin typeface="Arial"/>
              <a:ea typeface="Arial"/>
              <a:cs typeface="Arial"/>
              <a:sym typeface="Arial"/>
            </a:endParaRPr>
          </a:p>
          <a:p>
            <a:pPr marL="457200" lvl="0" indent="-358140" algn="l" rtl="0">
              <a:lnSpc>
                <a:spcPct val="150000"/>
              </a:lnSpc>
              <a:spcBef>
                <a:spcPts val="1200"/>
              </a:spcBef>
              <a:spcAft>
                <a:spcPts val="0"/>
              </a:spcAft>
              <a:buClr>
                <a:srgbClr val="000000"/>
              </a:buClr>
              <a:buSzPct val="100000"/>
              <a:buFont typeface="Arial"/>
              <a:buAutoNum type="arabicPeriod"/>
            </a:pPr>
            <a:r>
              <a:rPr lang="en" sz="2400" dirty="0">
                <a:solidFill>
                  <a:srgbClr val="000000"/>
                </a:solidFill>
                <a:latin typeface="Arial"/>
                <a:ea typeface="Arial"/>
                <a:cs typeface="Arial"/>
                <a:sym typeface="Arial"/>
              </a:rPr>
              <a:t>Why might drones be useful in firefighting?</a:t>
            </a:r>
            <a:endParaRPr sz="2400" dirty="0">
              <a:solidFill>
                <a:srgbClr val="000000"/>
              </a:solidFill>
              <a:latin typeface="Arial"/>
              <a:ea typeface="Arial"/>
              <a:cs typeface="Arial"/>
              <a:sym typeface="Arial"/>
            </a:endParaRPr>
          </a:p>
          <a:p>
            <a:pPr marL="914400" lvl="1" indent="-358140" algn="l" rtl="0">
              <a:lnSpc>
                <a:spcPct val="150000"/>
              </a:lnSpc>
              <a:spcBef>
                <a:spcPts val="0"/>
              </a:spcBef>
              <a:spcAft>
                <a:spcPts val="0"/>
              </a:spcAft>
              <a:buClr>
                <a:srgbClr val="000000"/>
              </a:buClr>
              <a:buSzPct val="100000"/>
              <a:buFont typeface="Arial"/>
              <a:buAutoNum type="alphaLcPeriod"/>
            </a:pPr>
            <a:r>
              <a:rPr lang="en" sz="2400" dirty="0">
                <a:solidFill>
                  <a:srgbClr val="000000"/>
                </a:solidFill>
                <a:latin typeface="Arial"/>
                <a:ea typeface="Arial"/>
                <a:cs typeface="Arial"/>
                <a:sym typeface="Arial"/>
              </a:rPr>
              <a:t>What could be some advantages of using drones?</a:t>
            </a:r>
            <a:endParaRPr sz="2400" dirty="0">
              <a:solidFill>
                <a:srgbClr val="000000"/>
              </a:solidFill>
              <a:latin typeface="Arial"/>
              <a:ea typeface="Arial"/>
              <a:cs typeface="Arial"/>
              <a:sym typeface="Arial"/>
            </a:endParaRPr>
          </a:p>
          <a:p>
            <a:pPr marL="914400" lvl="1" indent="-358140" algn="l" rtl="0">
              <a:lnSpc>
                <a:spcPct val="100000"/>
              </a:lnSpc>
              <a:spcBef>
                <a:spcPts val="0"/>
              </a:spcBef>
              <a:spcAft>
                <a:spcPts val="0"/>
              </a:spcAft>
              <a:buClr>
                <a:srgbClr val="000000"/>
              </a:buClr>
              <a:buSzPct val="100000"/>
              <a:buFont typeface="Arial"/>
              <a:buAutoNum type="alphaLcPeriod"/>
            </a:pPr>
            <a:r>
              <a:rPr lang="en" sz="2400" dirty="0">
                <a:solidFill>
                  <a:srgbClr val="000000"/>
                </a:solidFill>
                <a:latin typeface="Arial"/>
                <a:ea typeface="Arial"/>
                <a:cs typeface="Arial"/>
                <a:sym typeface="Arial"/>
              </a:rPr>
              <a:t>What could be some disadvantages of using drones?</a:t>
            </a:r>
            <a:endParaRPr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dirty="0"/>
              <a:t>Wildfires</a:t>
            </a:r>
            <a:endParaRPr dirty="0"/>
          </a:p>
        </p:txBody>
      </p:sp>
      <p:sp>
        <p:nvSpPr>
          <p:cNvPr id="86" name="Google Shape;86;p19"/>
          <p:cNvSpPr txBox="1">
            <a:spLocks noGrp="1"/>
          </p:cNvSpPr>
          <p:nvPr>
            <p:ph type="body" idx="1"/>
          </p:nvPr>
        </p:nvSpPr>
        <p:spPr>
          <a:xfrm>
            <a:off x="311700" y="980725"/>
            <a:ext cx="8832300" cy="8967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1200"/>
              </a:spcAft>
              <a:buNone/>
            </a:pPr>
            <a:r>
              <a:rPr lang="en" sz="2400">
                <a:solidFill>
                  <a:schemeClr val="dk1"/>
                </a:solidFill>
                <a:latin typeface="Arial"/>
                <a:ea typeface="Arial"/>
                <a:cs typeface="Arial"/>
                <a:sym typeface="Arial"/>
              </a:rPr>
              <a:t>Wildfires are fires that are started in an area of vegetation, such as a forest or a desert.</a:t>
            </a:r>
            <a:endParaRPr sz="2200">
              <a:solidFill>
                <a:schemeClr val="dk1"/>
              </a:solidFill>
            </a:endParaRPr>
          </a:p>
        </p:txBody>
      </p:sp>
      <p:pic>
        <p:nvPicPr>
          <p:cNvPr id="2" name="Online Media 1" title="Wildfires 101 | National Geographic">
            <a:hlinkClick r:id="" action="ppaction://media"/>
            <a:extLst>
              <a:ext uri="{FF2B5EF4-FFF2-40B4-BE49-F238E27FC236}">
                <a16:creationId xmlns:a16="http://schemas.microsoft.com/office/drawing/2014/main" id="{7CBA61D8-1A7C-92A6-E99D-CC786729D1BA}"/>
              </a:ext>
            </a:extLst>
          </p:cNvPr>
          <p:cNvPicPr>
            <a:picLocks noRot="1" noChangeAspect="1"/>
          </p:cNvPicPr>
          <p:nvPr>
            <a:videoFile r:link="rId1"/>
          </p:nvPr>
        </p:nvPicPr>
        <p:blipFill>
          <a:blip r:embed="rId4"/>
          <a:stretch>
            <a:fillRect/>
          </a:stretch>
        </p:blipFill>
        <p:spPr>
          <a:xfrm>
            <a:off x="1752167" y="1815079"/>
            <a:ext cx="5639665" cy="31864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3600"/>
              <a:t>How Can Drones Be Used to Fight Wildfires?</a:t>
            </a:r>
            <a:endParaRPr sz="5100"/>
          </a:p>
        </p:txBody>
      </p:sp>
      <p:sp>
        <p:nvSpPr>
          <p:cNvPr id="93" name="Google Shape;93;p20"/>
          <p:cNvSpPr txBox="1">
            <a:spLocks noGrp="1"/>
          </p:cNvSpPr>
          <p:nvPr>
            <p:ph type="body" idx="1"/>
          </p:nvPr>
        </p:nvSpPr>
        <p:spPr>
          <a:xfrm>
            <a:off x="311700" y="980725"/>
            <a:ext cx="8832300" cy="12264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1200"/>
              </a:spcAft>
              <a:buNone/>
            </a:pPr>
            <a:r>
              <a:rPr lang="en" sz="2400">
                <a:solidFill>
                  <a:schemeClr val="dk1"/>
                </a:solidFill>
                <a:latin typeface="Arial"/>
                <a:ea typeface="Arial"/>
                <a:cs typeface="Arial"/>
                <a:sym typeface="Arial"/>
              </a:rPr>
              <a:t>Drones can be used in fighting wildfires for situational awareness, as well as for detecting fires using infrared cameras which can see through smoke.</a:t>
            </a:r>
            <a:endParaRPr sz="2200">
              <a:solidFill>
                <a:schemeClr val="dk1"/>
              </a:solidFill>
            </a:endParaRPr>
          </a:p>
        </p:txBody>
      </p:sp>
      <p:pic>
        <p:nvPicPr>
          <p:cNvPr id="2" name="Online Media 1" title="Drones For Good: wildfires">
            <a:hlinkClick r:id="" action="ppaction://media"/>
            <a:extLst>
              <a:ext uri="{FF2B5EF4-FFF2-40B4-BE49-F238E27FC236}">
                <a16:creationId xmlns:a16="http://schemas.microsoft.com/office/drawing/2014/main" id="{75AF7084-9CEE-7B90-4F50-8C2F269282E4}"/>
              </a:ext>
            </a:extLst>
          </p:cNvPr>
          <p:cNvPicPr>
            <a:picLocks noRot="1" noChangeAspect="1"/>
          </p:cNvPicPr>
          <p:nvPr>
            <a:videoFile r:link="rId1"/>
          </p:nvPr>
        </p:nvPicPr>
        <p:blipFill>
          <a:blip r:embed="rId4"/>
          <a:stretch>
            <a:fillRect/>
          </a:stretch>
        </p:blipFill>
        <p:spPr>
          <a:xfrm>
            <a:off x="1937904" y="2125945"/>
            <a:ext cx="5268192" cy="29765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1"/>
          <p:cNvSpPr txBox="1"/>
          <p:nvPr/>
        </p:nvSpPr>
        <p:spPr>
          <a:xfrm>
            <a:off x="311700" y="445025"/>
            <a:ext cx="2401200" cy="1184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3320">
                <a:solidFill>
                  <a:srgbClr val="99CC67"/>
                </a:solidFill>
                <a:latin typeface="Bebas Neue"/>
                <a:ea typeface="Bebas Neue"/>
                <a:cs typeface="Bebas Neue"/>
                <a:sym typeface="Bebas Neue"/>
              </a:rPr>
              <a:t>The Engineering Design Process</a:t>
            </a:r>
            <a:endParaRPr sz="3320">
              <a:solidFill>
                <a:srgbClr val="99CC67"/>
              </a:solidFill>
              <a:latin typeface="Bebas Neue"/>
              <a:ea typeface="Bebas Neue"/>
              <a:cs typeface="Bebas Neue"/>
              <a:sym typeface="Bebas Neue"/>
            </a:endParaRPr>
          </a:p>
        </p:txBody>
      </p:sp>
      <p:sp>
        <p:nvSpPr>
          <p:cNvPr id="100" name="Google Shape;100;p21"/>
          <p:cNvSpPr txBox="1"/>
          <p:nvPr/>
        </p:nvSpPr>
        <p:spPr>
          <a:xfrm>
            <a:off x="311700" y="1418925"/>
            <a:ext cx="2772600" cy="35964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1200"/>
              </a:spcAft>
              <a:buNone/>
            </a:pPr>
            <a:r>
              <a:rPr lang="en" sz="2400">
                <a:solidFill>
                  <a:srgbClr val="FFFFFF"/>
                </a:solidFill>
              </a:rPr>
              <a:t>Let’s look at a variation of what is called the Engineering Design Process (EDP) which is a series of steps used by engineers to solve problems.</a:t>
            </a:r>
            <a:endParaRPr sz="2400">
              <a:solidFill>
                <a:srgbClr val="FFFFFF"/>
              </a:solidFill>
            </a:endParaRPr>
          </a:p>
        </p:txBody>
      </p:sp>
      <p:sp>
        <p:nvSpPr>
          <p:cNvPr id="101" name="Google Shape;101;p21"/>
          <p:cNvSpPr/>
          <p:nvPr/>
        </p:nvSpPr>
        <p:spPr>
          <a:xfrm>
            <a:off x="7465050" y="172275"/>
            <a:ext cx="1511400" cy="6963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102;p21"/>
          <p:cNvSpPr/>
          <p:nvPr/>
        </p:nvSpPr>
        <p:spPr>
          <a:xfrm>
            <a:off x="3070750" y="226500"/>
            <a:ext cx="5916600" cy="4690500"/>
          </a:xfrm>
          <a:prstGeom prst="roundRect">
            <a:avLst>
              <a:gd name="adj" fmla="val 16667"/>
            </a:avLst>
          </a:prstGeom>
          <a:solidFill>
            <a:srgbClr val="FFFFFF"/>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3" name="Google Shape;103;p21"/>
          <p:cNvPicPr preferRelativeResize="0"/>
          <p:nvPr/>
        </p:nvPicPr>
        <p:blipFill rotWithShape="1">
          <a:blip r:embed="rId3">
            <a:alphaModFix/>
          </a:blip>
          <a:srcRect l="9015" t="6500" r="13931" b="4333"/>
          <a:stretch/>
        </p:blipFill>
        <p:spPr>
          <a:xfrm>
            <a:off x="3044325" y="257875"/>
            <a:ext cx="5969449" cy="4627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Case Study</a:t>
            </a:r>
            <a:endParaRPr sz="4050"/>
          </a:p>
        </p:txBody>
      </p:sp>
      <p:sp>
        <p:nvSpPr>
          <p:cNvPr id="109" name="Google Shape;109;p22"/>
          <p:cNvSpPr txBox="1"/>
          <p:nvPr/>
        </p:nvSpPr>
        <p:spPr>
          <a:xfrm>
            <a:off x="311700" y="3409875"/>
            <a:ext cx="8520600" cy="15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 sz="1900" dirty="0">
                <a:solidFill>
                  <a:schemeClr val="dk1"/>
                </a:solidFill>
              </a:rPr>
              <a:t>According to a report from the USDA: “New technology filled some of the gaps. Unmanned aerial systems – or drones – scouted lines, gauged fire behavior and sensed heat with infra-red cameras. Since drones can fly in low light, drones – still uncommon tools at wildfires -- could even look for spot fires during evening burn operations.”</a:t>
            </a:r>
            <a:endParaRPr sz="1900" dirty="0">
              <a:solidFill>
                <a:srgbClr val="FFFFFF"/>
              </a:solidFill>
            </a:endParaRPr>
          </a:p>
        </p:txBody>
      </p:sp>
      <p:sp>
        <p:nvSpPr>
          <p:cNvPr id="110" name="Google Shape;110;p22"/>
          <p:cNvSpPr txBox="1">
            <a:spLocks noGrp="1"/>
          </p:cNvSpPr>
          <p:nvPr>
            <p:ph type="body" idx="1"/>
          </p:nvPr>
        </p:nvSpPr>
        <p:spPr>
          <a:xfrm>
            <a:off x="311700" y="1017825"/>
            <a:ext cx="5071800" cy="27171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1200"/>
              </a:spcAft>
              <a:buSzPts val="935"/>
              <a:buNone/>
            </a:pPr>
            <a:r>
              <a:rPr lang="en" sz="1900" dirty="0">
                <a:solidFill>
                  <a:schemeClr val="dk1"/>
                </a:solidFill>
                <a:latin typeface="Arial"/>
                <a:ea typeface="Arial"/>
                <a:cs typeface="Arial"/>
                <a:sym typeface="Arial"/>
              </a:rPr>
              <a:t>In August 2017, lightning storms started dozens of fires in southern Oregon which were exacerbated by gusty winds. A drone was used at the Umpqua National Forest to identify a spot fire (a fire that starts outside the main fire) that could have destroyed $50 million in infrastructure and property damage if it spread.</a:t>
            </a:r>
            <a:r>
              <a:rPr lang="en" sz="1900" dirty="0">
                <a:solidFill>
                  <a:schemeClr val="dk1"/>
                </a:solidFill>
                <a:highlight>
                  <a:srgbClr val="000000"/>
                </a:highlight>
                <a:latin typeface="Arial"/>
                <a:ea typeface="Arial"/>
                <a:cs typeface="Arial"/>
                <a:sym typeface="Arial"/>
              </a:rPr>
              <a:t> </a:t>
            </a:r>
            <a:r>
              <a:rPr lang="en" sz="1900" dirty="0">
                <a:solidFill>
                  <a:schemeClr val="dk1"/>
                </a:solidFill>
                <a:latin typeface="Arial"/>
                <a:ea typeface="Arial"/>
                <a:cs typeface="Arial"/>
                <a:sym typeface="Arial"/>
              </a:rPr>
              <a:t>(Reported by KOBI News.)</a:t>
            </a:r>
            <a:endParaRPr sz="1900" dirty="0">
              <a:solidFill>
                <a:schemeClr val="dk1"/>
              </a:solidFill>
              <a:latin typeface="Arial"/>
              <a:ea typeface="Arial"/>
              <a:cs typeface="Arial"/>
              <a:sym typeface="Arial"/>
            </a:endParaRPr>
          </a:p>
        </p:txBody>
      </p:sp>
      <p:pic>
        <p:nvPicPr>
          <p:cNvPr id="111" name="Google Shape;111;p22"/>
          <p:cNvPicPr preferRelativeResize="0"/>
          <p:nvPr/>
        </p:nvPicPr>
        <p:blipFill>
          <a:blip r:embed="rId3">
            <a:alphaModFix/>
          </a:blip>
          <a:stretch>
            <a:fillRect/>
          </a:stretch>
        </p:blipFill>
        <p:spPr>
          <a:xfrm>
            <a:off x="5332600" y="1169325"/>
            <a:ext cx="3662824" cy="20603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Activity Scenario</a:t>
            </a:r>
            <a:endParaRPr sz="4050"/>
          </a:p>
        </p:txBody>
      </p:sp>
      <p:sp>
        <p:nvSpPr>
          <p:cNvPr id="117" name="Google Shape;117;p23"/>
          <p:cNvSpPr txBox="1">
            <a:spLocks noGrp="1"/>
          </p:cNvSpPr>
          <p:nvPr>
            <p:ph type="body" idx="1"/>
          </p:nvPr>
        </p:nvSpPr>
        <p:spPr>
          <a:xfrm>
            <a:off x="311700" y="980725"/>
            <a:ext cx="4210500" cy="4037400"/>
          </a:xfrm>
          <a:prstGeom prst="rect">
            <a:avLst/>
          </a:prstGeom>
        </p:spPr>
        <p:txBody>
          <a:bodyPr spcFirstLastPara="1" wrap="square" lIns="68575" tIns="34275" rIns="68575" bIns="34275" anchor="t" anchorCtr="0">
            <a:noAutofit/>
          </a:bodyPr>
          <a:lstStyle/>
          <a:p>
            <a:pPr marL="0" lvl="0" indent="0" algn="l" rtl="0">
              <a:lnSpc>
                <a:spcPct val="100000"/>
              </a:lnSpc>
              <a:spcBef>
                <a:spcPts val="1000"/>
              </a:spcBef>
              <a:spcAft>
                <a:spcPts val="0"/>
              </a:spcAft>
              <a:buNone/>
            </a:pPr>
            <a:r>
              <a:rPr lang="en" sz="2000" dirty="0">
                <a:solidFill>
                  <a:schemeClr val="dk1"/>
                </a:solidFill>
                <a:latin typeface="Arial"/>
                <a:ea typeface="Arial"/>
                <a:cs typeface="Arial"/>
                <a:sym typeface="Arial"/>
              </a:rPr>
              <a:t>You are using Hopper to monitor a wildfire in an area of a 400-acre square. The main fire is within a 100-acre square that is surrounded by roads which are acting as control lines.</a:t>
            </a:r>
            <a:endParaRPr sz="2000" dirty="0">
              <a:solidFill>
                <a:schemeClr val="dk1"/>
              </a:solidFill>
              <a:latin typeface="Arial"/>
              <a:ea typeface="Arial"/>
              <a:cs typeface="Arial"/>
              <a:sym typeface="Arial"/>
            </a:endParaRPr>
          </a:p>
          <a:p>
            <a:pPr marL="0" lvl="0" indent="0" algn="l" rtl="0">
              <a:lnSpc>
                <a:spcPct val="100000"/>
              </a:lnSpc>
              <a:spcBef>
                <a:spcPts val="1400"/>
              </a:spcBef>
              <a:spcAft>
                <a:spcPts val="0"/>
              </a:spcAft>
              <a:buNone/>
            </a:pPr>
            <a:r>
              <a:rPr lang="en" sz="2000" dirty="0">
                <a:solidFill>
                  <a:schemeClr val="dk1"/>
                </a:solidFill>
                <a:latin typeface="Arial"/>
                <a:ea typeface="Arial"/>
                <a:cs typeface="Arial"/>
                <a:sym typeface="Arial"/>
              </a:rPr>
              <a:t>You will work with your team to identify any spot fires outside of the control lines of the main fire using Hopper’s camera. Then, you will mark the locations of the spot fires on a scaled diagram.</a:t>
            </a:r>
            <a:endParaRPr sz="2000" dirty="0">
              <a:solidFill>
                <a:schemeClr val="dk1"/>
              </a:solidFill>
              <a:latin typeface="Arial"/>
              <a:ea typeface="Arial"/>
              <a:cs typeface="Arial"/>
              <a:sym typeface="Arial"/>
            </a:endParaRPr>
          </a:p>
          <a:p>
            <a:pPr marL="0" lvl="0" indent="0" algn="l" rtl="0">
              <a:lnSpc>
                <a:spcPct val="100000"/>
              </a:lnSpc>
              <a:spcBef>
                <a:spcPts val="800"/>
              </a:spcBef>
              <a:spcAft>
                <a:spcPts val="1200"/>
              </a:spcAft>
              <a:buNone/>
            </a:pPr>
            <a:endParaRPr sz="2000" dirty="0">
              <a:solidFill>
                <a:schemeClr val="dk1"/>
              </a:solidFill>
            </a:endParaRPr>
          </a:p>
        </p:txBody>
      </p:sp>
      <p:pic>
        <p:nvPicPr>
          <p:cNvPr id="118" name="Google Shape;118;p23"/>
          <p:cNvPicPr preferRelativeResize="0"/>
          <p:nvPr/>
        </p:nvPicPr>
        <p:blipFill>
          <a:blip r:embed="rId3">
            <a:alphaModFix/>
          </a:blip>
          <a:stretch>
            <a:fillRect/>
          </a:stretch>
        </p:blipFill>
        <p:spPr>
          <a:xfrm>
            <a:off x="4866200" y="761013"/>
            <a:ext cx="3856525" cy="4092637"/>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618</Words>
  <Application>Microsoft Office PowerPoint</Application>
  <PresentationFormat>On-screen Show (16:9)</PresentationFormat>
  <Paragraphs>44</Paragraphs>
  <Slides>8</Slides>
  <Notes>8</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Oswald ExtraLight</vt:lpstr>
      <vt:lpstr>Bebas Neue</vt:lpstr>
      <vt:lpstr>Simple Dark</vt:lpstr>
      <vt:lpstr>Drones in Firefighting</vt:lpstr>
      <vt:lpstr>Fire Basics</vt:lpstr>
      <vt:lpstr>Group Discussion Questions on Fires</vt:lpstr>
      <vt:lpstr>Wildfires</vt:lpstr>
      <vt:lpstr>How Can Drones Be Used to Fight Wildfires?</vt:lpstr>
      <vt:lpstr>PowerPoint Presentation</vt:lpstr>
      <vt:lpstr>Case Study</vt:lpstr>
      <vt:lpstr>Activity 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Rachel Gardner</dc:creator>
  <cp:lastModifiedBy>Rachel Gardner</cp:lastModifiedBy>
  <cp:revision>3</cp:revision>
  <dcterms:modified xsi:type="dcterms:W3CDTF">2025-06-28T16:51:51Z</dcterms:modified>
</cp:coreProperties>
</file>