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ebas Neue" panose="020B0606020202050201" pitchFamily="34" charset="0"/>
      <p:regular r:id="rId11"/>
    </p:embeddedFont>
    <p:embeddedFont>
      <p:font typeface="Oswald ExtraLight" panose="00000300000000000000" pitchFamily="50"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B0B4E-8CE2-4D55-87C4-B41E26274E64}" v="7" dt="2025-06-28T17:12:22.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6AAB0B4E-8CE2-4D55-87C4-B41E26274E64}"/>
    <pc:docChg chg="custSel modSld">
      <pc:chgData name="Rachel Gardner" userId="7bbccd6f358364ac" providerId="LiveId" clId="{6AAB0B4E-8CE2-4D55-87C4-B41E26274E64}" dt="2025-06-28T17:12:33.277" v="28" actId="1076"/>
      <pc:docMkLst>
        <pc:docMk/>
      </pc:docMkLst>
      <pc:sldChg chg="addSp delSp modSp mod modAnim">
        <pc:chgData name="Rachel Gardner" userId="7bbccd6f358364ac" providerId="LiveId" clId="{6AAB0B4E-8CE2-4D55-87C4-B41E26274E64}" dt="2025-06-28T17:09:12.558" v="6" actId="1076"/>
        <pc:sldMkLst>
          <pc:docMk/>
          <pc:sldMk cId="0" sldId="257"/>
        </pc:sldMkLst>
        <pc:picChg chg="add mod">
          <ac:chgData name="Rachel Gardner" userId="7bbccd6f358364ac" providerId="LiveId" clId="{6AAB0B4E-8CE2-4D55-87C4-B41E26274E64}" dt="2025-06-28T17:09:12.558" v="6" actId="1076"/>
          <ac:picMkLst>
            <pc:docMk/>
            <pc:sldMk cId="0" sldId="257"/>
            <ac:picMk id="2" creationId="{9BAF1DE6-8CCE-3923-761F-C4FA78E80323}"/>
          </ac:picMkLst>
        </pc:picChg>
        <pc:picChg chg="del">
          <ac:chgData name="Rachel Gardner" userId="7bbccd6f358364ac" providerId="LiveId" clId="{6AAB0B4E-8CE2-4D55-87C4-B41E26274E64}" dt="2025-06-28T17:08:42.442" v="0" actId="478"/>
          <ac:picMkLst>
            <pc:docMk/>
            <pc:sldMk cId="0" sldId="257"/>
            <ac:picMk id="73" creationId="{00000000-0000-0000-0000-000000000000}"/>
          </ac:picMkLst>
        </pc:picChg>
      </pc:sldChg>
      <pc:sldChg chg="addSp delSp modSp mod modAnim">
        <pc:chgData name="Rachel Gardner" userId="7bbccd6f358364ac" providerId="LiveId" clId="{6AAB0B4E-8CE2-4D55-87C4-B41E26274E64}" dt="2025-06-28T17:09:40.655" v="12" actId="1076"/>
        <pc:sldMkLst>
          <pc:docMk/>
          <pc:sldMk cId="0" sldId="258"/>
        </pc:sldMkLst>
        <pc:picChg chg="add mod">
          <ac:chgData name="Rachel Gardner" userId="7bbccd6f358364ac" providerId="LiveId" clId="{6AAB0B4E-8CE2-4D55-87C4-B41E26274E64}" dt="2025-06-28T17:09:40.655" v="12" actId="1076"/>
          <ac:picMkLst>
            <pc:docMk/>
            <pc:sldMk cId="0" sldId="258"/>
            <ac:picMk id="2" creationId="{496A5B53-8713-0AAE-28A7-736A18EADF25}"/>
          </ac:picMkLst>
        </pc:picChg>
        <pc:picChg chg="del">
          <ac:chgData name="Rachel Gardner" userId="7bbccd6f358364ac" providerId="LiveId" clId="{6AAB0B4E-8CE2-4D55-87C4-B41E26274E64}" dt="2025-06-28T17:09:21.431" v="7" actId="478"/>
          <ac:picMkLst>
            <pc:docMk/>
            <pc:sldMk cId="0" sldId="258"/>
            <ac:picMk id="79" creationId="{00000000-0000-0000-0000-000000000000}"/>
          </ac:picMkLst>
        </pc:picChg>
      </pc:sldChg>
      <pc:sldChg chg="addSp delSp modSp mod delAnim modAnim">
        <pc:chgData name="Rachel Gardner" userId="7bbccd6f358364ac" providerId="LiveId" clId="{6AAB0B4E-8CE2-4D55-87C4-B41E26274E64}" dt="2025-06-28T17:12:33.277" v="28" actId="1076"/>
        <pc:sldMkLst>
          <pc:docMk/>
          <pc:sldMk cId="0" sldId="260"/>
        </pc:sldMkLst>
        <pc:picChg chg="add del mod">
          <ac:chgData name="Rachel Gardner" userId="7bbccd6f358364ac" providerId="LiveId" clId="{6AAB0B4E-8CE2-4D55-87C4-B41E26274E64}" dt="2025-06-28T17:12:12.176" v="24" actId="478"/>
          <ac:picMkLst>
            <pc:docMk/>
            <pc:sldMk cId="0" sldId="260"/>
            <ac:picMk id="2" creationId="{79B8A112-6E48-22CA-9632-9B0188513527}"/>
          </ac:picMkLst>
        </pc:picChg>
        <pc:picChg chg="add mod">
          <ac:chgData name="Rachel Gardner" userId="7bbccd6f358364ac" providerId="LiveId" clId="{6AAB0B4E-8CE2-4D55-87C4-B41E26274E64}" dt="2025-06-28T17:12:33.277" v="28" actId="1076"/>
          <ac:picMkLst>
            <pc:docMk/>
            <pc:sldMk cId="0" sldId="260"/>
            <ac:picMk id="3" creationId="{6FFC5BDE-8D66-2A87-8E92-EB08720E3F9C}"/>
          </ac:picMkLst>
        </pc:picChg>
        <pc:picChg chg="del">
          <ac:chgData name="Rachel Gardner" userId="7bbccd6f358364ac" providerId="LiveId" clId="{6AAB0B4E-8CE2-4D55-87C4-B41E26274E64}" dt="2025-06-28T17:09:56.360" v="13" actId="478"/>
          <ac:picMkLst>
            <pc:docMk/>
            <pc:sldMk cId="0" sldId="260"/>
            <ac:picMk id="9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E542gY7uR0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pZemPMRkD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GE7oIaFTV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s.usda.gov/inside-fs/delivering-mission/sustain/just-jetsons-not-quite-monongahela-national-forest-adopts-ua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9d2f46d2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9d2f46d2f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9d2f46d2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 Forest Service</a:t>
            </a:r>
            <a:endParaRPr dirty="0"/>
          </a:p>
          <a:p>
            <a:pPr marL="0" lvl="0" indent="0" algn="l" rtl="0">
              <a:spcBef>
                <a:spcPts val="0"/>
              </a:spcBef>
              <a:spcAft>
                <a:spcPts val="0"/>
              </a:spcAft>
              <a:buNone/>
            </a:pPr>
            <a:r>
              <a:rPr lang="en" dirty="0"/>
              <a:t>“Good Fire: Prescribed Burning”</a:t>
            </a:r>
            <a:endParaRPr dirty="0"/>
          </a:p>
          <a:p>
            <a:pPr marL="0" lvl="0" indent="0" algn="l" rtl="0">
              <a:spcBef>
                <a:spcPts val="0"/>
              </a:spcBef>
              <a:spcAft>
                <a:spcPts val="0"/>
              </a:spcAft>
              <a:buNone/>
            </a:pPr>
            <a:r>
              <a:rPr lang="en" dirty="0"/>
              <a:t>Video length</a:t>
            </a:r>
            <a:r>
              <a:rPr lang="en" dirty="0">
                <a:solidFill>
                  <a:schemeClr val="dk1"/>
                </a:solidFill>
              </a:rPr>
              <a:t> − 2: 41</a:t>
            </a: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https://www.youtube.com/watch?v=E542gY7uR0s</a:t>
            </a:r>
            <a:endParaRPr dirty="0">
              <a:solidFill>
                <a:schemeClr val="dk1"/>
              </a:solidFill>
            </a:endParaRPr>
          </a:p>
        </p:txBody>
      </p:sp>
      <p:sp>
        <p:nvSpPr>
          <p:cNvPr id="69" name="Google Shape;69;g329d2f46d2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9eab518e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 Forest Service</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“The Story of Prescribed Fire - A vital part of Western landscapes”</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Video length − 5:13</a:t>
            </a:r>
            <a:endParaRPr dirty="0">
              <a:solidFill>
                <a:schemeClr val="dk1"/>
              </a:solidFill>
            </a:endParaRPr>
          </a:p>
          <a:p>
            <a:pPr marL="0" lvl="0" indent="0" algn="l" rtl="0">
              <a:lnSpc>
                <a:spcPct val="115000"/>
              </a:lnSpc>
              <a:spcBef>
                <a:spcPts val="0"/>
              </a:spcBef>
              <a:spcAft>
                <a:spcPts val="0"/>
              </a:spcAft>
              <a:buNone/>
            </a:pPr>
            <a:r>
              <a:rPr lang="en" u="sng" dirty="0">
                <a:solidFill>
                  <a:schemeClr val="hlink"/>
                </a:solidFill>
                <a:hlinkClick r:id="rId3"/>
              </a:rPr>
              <a:t>https://www.youtube.com/watch?v=XpZemPMRkDw</a:t>
            </a:r>
            <a:endParaRPr dirty="0">
              <a:solidFill>
                <a:schemeClr val="dk1"/>
              </a:solidFill>
            </a:endParaRPr>
          </a:p>
        </p:txBody>
      </p:sp>
      <p:sp>
        <p:nvSpPr>
          <p:cNvPr id="76" name="Google Shape;76;g369eab518e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9d2f46d2f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Advantages: safety, access to more remote locations, complete tasks quicker, etc.</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Disadvantages: accuracy, limited battery life, etc.</a:t>
            </a:r>
            <a:endParaRPr>
              <a:solidFill>
                <a:schemeClr val="dk1"/>
              </a:solidFill>
            </a:endParaRPr>
          </a:p>
          <a:p>
            <a:pPr marL="457200" lvl="0" indent="-298450" algn="l" rtl="0">
              <a:spcBef>
                <a:spcPts val="0"/>
              </a:spcBef>
              <a:spcAft>
                <a:spcPts val="0"/>
              </a:spcAft>
              <a:buClr>
                <a:schemeClr val="dk1"/>
              </a:buClr>
              <a:buSzPts val="1100"/>
              <a:buAutoNum type="arabicPeriod" startAt="2"/>
            </a:pPr>
            <a:r>
              <a:rPr lang="en">
                <a:solidFill>
                  <a:schemeClr val="dk1"/>
                </a:solidFill>
              </a:rPr>
              <a:t>Infrared camera, GPS, night vision camera, etc.</a:t>
            </a:r>
            <a:endParaRPr>
              <a:solidFill>
                <a:schemeClr val="dk1"/>
              </a:solidFill>
            </a:endParaRPr>
          </a:p>
        </p:txBody>
      </p:sp>
      <p:sp>
        <p:nvSpPr>
          <p:cNvPr id="82" name="Google Shape;82;g329d2f46d2f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9d2f46d2f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US Forest Service “UAS Aerial Ignition video”</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Video length − 1:35</a:t>
            </a:r>
            <a:endParaRPr dirty="0">
              <a:solidFill>
                <a:schemeClr val="dk1"/>
              </a:solidFill>
            </a:endParaRPr>
          </a:p>
          <a:p>
            <a:pPr marL="0" lvl="0" indent="0" algn="l" rtl="0">
              <a:lnSpc>
                <a:spcPct val="115000"/>
              </a:lnSpc>
              <a:spcBef>
                <a:spcPts val="0"/>
              </a:spcBef>
              <a:spcAft>
                <a:spcPts val="0"/>
              </a:spcAft>
              <a:buNone/>
            </a:pPr>
            <a:r>
              <a:rPr lang="en-US" sz="1100" b="0" i="0" u="sng" strike="noStrike" cap="none" dirty="0">
                <a:solidFill>
                  <a:srgbClr val="000000"/>
                </a:solidFill>
                <a:effectLst/>
                <a:latin typeface="Arial"/>
                <a:ea typeface="Arial"/>
                <a:cs typeface="Arial"/>
                <a:sym typeface="Arial"/>
                <a:hlinkClick r:id="rId3"/>
              </a:rPr>
              <a:t>https://www.youtube.com/watch?v=oGE7oIaFTVo</a:t>
            </a:r>
            <a:endParaRPr dirty="0">
              <a:solidFill>
                <a:schemeClr val="dk1"/>
              </a:solidFill>
            </a:endParaRPr>
          </a:p>
        </p:txBody>
      </p:sp>
      <p:sp>
        <p:nvSpPr>
          <p:cNvPr id="88" name="Google Shape;88;g329d2f46d2f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5008029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5" name="Google Shape;95;g3550080296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9d2f46d2f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 Forest Service Article: </a:t>
            </a:r>
            <a:r>
              <a:rPr lang="en" u="sng">
                <a:solidFill>
                  <a:schemeClr val="hlink"/>
                </a:solidFill>
                <a:hlinkClick r:id="rId3"/>
              </a:rPr>
              <a:t>https://www.fs.usda.gov/inside-fs/delivering-mission/sustain/just-jetsons-not-quite-monongahela-national-forest-adopts-uas</a:t>
            </a:r>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 Be sensitive to events that may have had a direct negative impact on any students.</a:t>
            </a:r>
            <a:endParaRPr/>
          </a:p>
        </p:txBody>
      </p:sp>
      <p:sp>
        <p:nvSpPr>
          <p:cNvPr id="104" name="Google Shape;104;g329d2f46d2f_0_2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9d2f46d2f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329d2f46d2f_0_2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s://www.youtube.com/embed/E542gY7uR0s?feature=oembed"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XpZemPMRkDw?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oGE7oIaFTVo?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0" y="3039775"/>
            <a:ext cx="9144000" cy="12651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500">
                <a:solidFill>
                  <a:schemeClr val="dk1"/>
                </a:solidFill>
                <a:latin typeface="Arial"/>
                <a:ea typeface="Arial"/>
                <a:cs typeface="Arial"/>
                <a:sym typeface="Arial"/>
              </a:rPr>
              <a:t>What could be some benefits of intentionally setting fires in areas of vegetation?</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Firefighting</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Prescribed Fires</a:t>
            </a:r>
            <a:endParaRPr/>
          </a:p>
        </p:txBody>
      </p:sp>
      <p:sp>
        <p:nvSpPr>
          <p:cNvPr id="72" name="Google Shape;72;p17"/>
          <p:cNvSpPr txBox="1">
            <a:spLocks noGrp="1"/>
          </p:cNvSpPr>
          <p:nvPr>
            <p:ph type="body" idx="1"/>
          </p:nvPr>
        </p:nvSpPr>
        <p:spPr>
          <a:xfrm>
            <a:off x="311700" y="980725"/>
            <a:ext cx="8832300" cy="828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Prescribed fires are fires that are carefully planned and intentionally set by firefighters or land managers.</a:t>
            </a:r>
            <a:endParaRPr sz="2200">
              <a:solidFill>
                <a:schemeClr val="dk1"/>
              </a:solidFill>
            </a:endParaRPr>
          </a:p>
        </p:txBody>
      </p:sp>
      <p:pic>
        <p:nvPicPr>
          <p:cNvPr id="2" name="Online Media 1" title="Good Fire: Prescribed Burning">
            <a:hlinkClick r:id="" action="ppaction://media"/>
            <a:extLst>
              <a:ext uri="{FF2B5EF4-FFF2-40B4-BE49-F238E27FC236}">
                <a16:creationId xmlns:a16="http://schemas.microsoft.com/office/drawing/2014/main" id="{9BAF1DE6-8CCE-3923-761F-C4FA78E80323}"/>
              </a:ext>
            </a:extLst>
          </p:cNvPr>
          <p:cNvPicPr>
            <a:picLocks noRot="1" noChangeAspect="1"/>
          </p:cNvPicPr>
          <p:nvPr>
            <a:videoFile r:link="rId1"/>
          </p:nvPr>
        </p:nvPicPr>
        <p:blipFill>
          <a:blip r:embed="rId4"/>
          <a:stretch>
            <a:fillRect/>
          </a:stretch>
        </p:blipFill>
        <p:spPr>
          <a:xfrm>
            <a:off x="1368109" y="1784275"/>
            <a:ext cx="5773882" cy="3262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Prescribed Fires</a:t>
            </a:r>
            <a:endParaRPr/>
          </a:p>
        </p:txBody>
      </p:sp>
      <p:pic>
        <p:nvPicPr>
          <p:cNvPr id="2" name="Online Media 1" title="The Story of Prescribed Fire - A vital part of Western landscapes">
            <a:hlinkClick r:id="" action="ppaction://media"/>
            <a:extLst>
              <a:ext uri="{FF2B5EF4-FFF2-40B4-BE49-F238E27FC236}">
                <a16:creationId xmlns:a16="http://schemas.microsoft.com/office/drawing/2014/main" id="{496A5B53-8713-0AAE-28A7-736A18EADF25}"/>
              </a:ext>
            </a:extLst>
          </p:cNvPr>
          <p:cNvPicPr>
            <a:picLocks noRot="1" noChangeAspect="1"/>
          </p:cNvPicPr>
          <p:nvPr>
            <a:videoFile r:link="rId1"/>
          </p:nvPr>
        </p:nvPicPr>
        <p:blipFill>
          <a:blip r:embed="rId4"/>
          <a:stretch>
            <a:fillRect/>
          </a:stretch>
        </p:blipFill>
        <p:spPr>
          <a:xfrm>
            <a:off x="826369" y="772391"/>
            <a:ext cx="7491261" cy="4232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300" dirty="0">
                <a:solidFill>
                  <a:srgbClr val="000000"/>
                </a:solidFill>
              </a:rPr>
              <a:t>Group Discussion Questions on Prescribed Fires</a:t>
            </a:r>
            <a:endParaRPr sz="3300" dirty="0">
              <a:solidFill>
                <a:srgbClr val="000000"/>
              </a:solidFill>
            </a:endParaRPr>
          </a:p>
        </p:txBody>
      </p:sp>
      <p:sp>
        <p:nvSpPr>
          <p:cNvPr id="85" name="Google Shape;85;p19"/>
          <p:cNvSpPr txBox="1">
            <a:spLocks noGrp="1"/>
          </p:cNvSpPr>
          <p:nvPr>
            <p:ph type="body" idx="1"/>
          </p:nvPr>
        </p:nvSpPr>
        <p:spPr>
          <a:xfrm>
            <a:off x="2037225" y="1369225"/>
            <a:ext cx="6847800" cy="3572700"/>
          </a:xfrm>
          <a:prstGeom prst="rect">
            <a:avLst/>
          </a:prstGeom>
          <a:noFill/>
          <a:ln>
            <a:noFill/>
          </a:ln>
        </p:spPr>
        <p:txBody>
          <a:bodyPr spcFirstLastPara="1" wrap="square" lIns="68575" tIns="34275" rIns="68575" bIns="34275" anchor="t" anchorCtr="0">
            <a:noAutofit/>
          </a:bodyPr>
          <a:lstStyle/>
          <a:p>
            <a:pPr marL="457200" lvl="0" indent="-381000" algn="l" rtl="0">
              <a:lnSpc>
                <a:spcPct val="100000"/>
              </a:lnSpc>
              <a:spcBef>
                <a:spcPts val="0"/>
              </a:spcBef>
              <a:spcAft>
                <a:spcPts val="0"/>
              </a:spcAft>
              <a:buClr>
                <a:srgbClr val="000000"/>
              </a:buClr>
              <a:buSzPts val="2400"/>
              <a:buFont typeface="Arial"/>
              <a:buAutoNum type="arabicPeriod"/>
            </a:pPr>
            <a:r>
              <a:rPr lang="en" sz="2400" dirty="0">
                <a:solidFill>
                  <a:srgbClr val="000000"/>
                </a:solidFill>
                <a:latin typeface="Arial"/>
                <a:ea typeface="Arial"/>
                <a:cs typeface="Arial"/>
                <a:sym typeface="Arial"/>
              </a:rPr>
              <a:t>How could drones be used in setting prescribed fires?</a:t>
            </a:r>
            <a:endParaRPr sz="2400" dirty="0">
              <a:solidFill>
                <a:srgbClr val="000000"/>
              </a:solidFill>
              <a:latin typeface="Arial"/>
              <a:ea typeface="Arial"/>
              <a:cs typeface="Arial"/>
              <a:sym typeface="Arial"/>
            </a:endParaRPr>
          </a:p>
          <a:p>
            <a:pPr marL="914400" lvl="1" indent="-381000" algn="l" rtl="0">
              <a:lnSpc>
                <a:spcPct val="100000"/>
              </a:lnSpc>
              <a:spcBef>
                <a:spcPts val="1000"/>
              </a:spcBef>
              <a:spcAft>
                <a:spcPts val="0"/>
              </a:spcAft>
              <a:buClr>
                <a:srgbClr val="000000"/>
              </a:buClr>
              <a:buSzPts val="2400"/>
              <a:buFont typeface="Arial"/>
              <a:buAutoNum type="alphaLcPeriod"/>
            </a:pPr>
            <a:r>
              <a:rPr lang="en" sz="2400" dirty="0">
                <a:solidFill>
                  <a:srgbClr val="000000"/>
                </a:solidFill>
                <a:latin typeface="Arial"/>
                <a:ea typeface="Arial"/>
                <a:cs typeface="Arial"/>
                <a:sym typeface="Arial"/>
              </a:rPr>
              <a:t>What could be some advantages of using drones?</a:t>
            </a:r>
            <a:endParaRPr sz="2400" dirty="0">
              <a:solidFill>
                <a:srgbClr val="000000"/>
              </a:solidFill>
              <a:latin typeface="Arial"/>
              <a:ea typeface="Arial"/>
              <a:cs typeface="Arial"/>
              <a:sym typeface="Arial"/>
            </a:endParaRPr>
          </a:p>
          <a:p>
            <a:pPr marL="914400" lvl="1" indent="-381000" algn="l" rtl="0">
              <a:lnSpc>
                <a:spcPct val="100000"/>
              </a:lnSpc>
              <a:spcBef>
                <a:spcPts val="1000"/>
              </a:spcBef>
              <a:spcAft>
                <a:spcPts val="0"/>
              </a:spcAft>
              <a:buClr>
                <a:srgbClr val="000000"/>
              </a:buClr>
              <a:buSzPts val="2400"/>
              <a:buFont typeface="Arial"/>
              <a:buAutoNum type="alphaLcPeriod"/>
            </a:pPr>
            <a:r>
              <a:rPr lang="en" sz="2400" dirty="0">
                <a:solidFill>
                  <a:srgbClr val="000000"/>
                </a:solidFill>
                <a:latin typeface="Arial"/>
                <a:ea typeface="Arial"/>
                <a:cs typeface="Arial"/>
                <a:sym typeface="Arial"/>
              </a:rPr>
              <a:t>What could be some disadvantages of using drones?</a:t>
            </a:r>
            <a:endParaRPr sz="2400" dirty="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startAt="2"/>
            </a:pPr>
            <a:r>
              <a:rPr lang="en" sz="2400" dirty="0">
                <a:solidFill>
                  <a:srgbClr val="000000"/>
                </a:solidFill>
                <a:latin typeface="Arial"/>
                <a:ea typeface="Arial"/>
                <a:cs typeface="Arial"/>
                <a:sym typeface="Arial"/>
              </a:rPr>
              <a:t>What kinds of technologies for drones could be useful in setting prescribed fires?</a:t>
            </a:r>
            <a:endParaRPr sz="2400"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99CC67"/>
              </a:buClr>
              <a:buSzPts val="4500"/>
              <a:buFont typeface="Bebas Neue"/>
              <a:buNone/>
            </a:pPr>
            <a:r>
              <a:rPr lang="en" sz="3300"/>
              <a:t>How Can Drones Be Used to Set Prescribed Fires?</a:t>
            </a:r>
            <a:endParaRPr sz="3300"/>
          </a:p>
        </p:txBody>
      </p:sp>
      <p:sp>
        <p:nvSpPr>
          <p:cNvPr id="91" name="Google Shape;91;p20"/>
          <p:cNvSpPr txBox="1">
            <a:spLocks noGrp="1"/>
          </p:cNvSpPr>
          <p:nvPr>
            <p:ph type="body" idx="1"/>
          </p:nvPr>
        </p:nvSpPr>
        <p:spPr>
          <a:xfrm>
            <a:off x="311700" y="980725"/>
            <a:ext cx="8832300" cy="717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Drones can be used to set prescribed fires, called UAS aerial ignition.</a:t>
            </a:r>
            <a:endParaRPr sz="2200">
              <a:solidFill>
                <a:schemeClr val="dk1"/>
              </a:solidFill>
            </a:endParaRPr>
          </a:p>
        </p:txBody>
      </p:sp>
      <p:pic>
        <p:nvPicPr>
          <p:cNvPr id="3" name="Online Media 2" title="UAS Aerial Ignition video">
            <a:hlinkClick r:id="" action="ppaction://media"/>
            <a:extLst>
              <a:ext uri="{FF2B5EF4-FFF2-40B4-BE49-F238E27FC236}">
                <a16:creationId xmlns:a16="http://schemas.microsoft.com/office/drawing/2014/main" id="{6FFC5BDE-8D66-2A87-8E92-EB08720E3F9C}"/>
              </a:ext>
            </a:extLst>
          </p:cNvPr>
          <p:cNvPicPr>
            <a:picLocks noRot="1" noChangeAspect="1"/>
          </p:cNvPicPr>
          <p:nvPr>
            <a:videoFile r:link="rId1"/>
          </p:nvPr>
        </p:nvPicPr>
        <p:blipFill>
          <a:blip r:embed="rId4"/>
          <a:stretch>
            <a:fillRect/>
          </a:stretch>
        </p:blipFill>
        <p:spPr>
          <a:xfrm>
            <a:off x="1574222" y="1646371"/>
            <a:ext cx="5995555" cy="3387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8" name="Google Shape;98;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99" name="Google Shape;99;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pic>
        <p:nvPicPr>
          <p:cNvPr id="107" name="Google Shape;107;p22"/>
          <p:cNvPicPr preferRelativeResize="0"/>
          <p:nvPr/>
        </p:nvPicPr>
        <p:blipFill>
          <a:blip r:embed="rId3">
            <a:alphaModFix/>
          </a:blip>
          <a:stretch>
            <a:fillRect/>
          </a:stretch>
        </p:blipFill>
        <p:spPr>
          <a:xfrm>
            <a:off x="6439150" y="1248825"/>
            <a:ext cx="2561000" cy="2112825"/>
          </a:xfrm>
          <a:prstGeom prst="rect">
            <a:avLst/>
          </a:prstGeom>
          <a:noFill/>
          <a:ln>
            <a:noFill/>
          </a:ln>
        </p:spPr>
      </p:pic>
      <p:sp>
        <p:nvSpPr>
          <p:cNvPr id="108" name="Google Shape;108;p22"/>
          <p:cNvSpPr txBox="1"/>
          <p:nvPr/>
        </p:nvSpPr>
        <p:spPr>
          <a:xfrm>
            <a:off x="311700" y="3420600"/>
            <a:ext cx="8520600" cy="15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rPr>
              <a:t>According to the assistant fire management officer, “When the Ramshorn unit is ignited by hand, it takes two days to complete the burn. With the additional support of the UAS, we were able to ignite the unit early, allowing smoke to disperse throughout the day, and complete the project in one day.” (Reported by the US Forest Service.)</a:t>
            </a:r>
            <a:endParaRPr sz="1900">
              <a:solidFill>
                <a:schemeClr val="dk1"/>
              </a:solidFill>
            </a:endParaRPr>
          </a:p>
          <a:p>
            <a:pPr marL="0" lvl="0" indent="0" algn="l" rtl="0">
              <a:spcBef>
                <a:spcPts val="1200"/>
              </a:spcBef>
              <a:spcAft>
                <a:spcPts val="1200"/>
              </a:spcAft>
              <a:buNone/>
            </a:pPr>
            <a:endParaRPr sz="1800">
              <a:solidFill>
                <a:srgbClr val="FFFFFF"/>
              </a:solidFill>
            </a:endParaRPr>
          </a:p>
        </p:txBody>
      </p:sp>
      <p:sp>
        <p:nvSpPr>
          <p:cNvPr id="109" name="Google Shape;109;p22"/>
          <p:cNvSpPr txBox="1"/>
          <p:nvPr/>
        </p:nvSpPr>
        <p:spPr>
          <a:xfrm>
            <a:off x="311700" y="980725"/>
            <a:ext cx="6170100" cy="25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900">
                <a:solidFill>
                  <a:schemeClr val="dk1"/>
                </a:solidFill>
              </a:rPr>
              <a:t>In April 2021, the Monongahela National Forest in West Virginia became one of the many places where UAS aerial ignition has been adopted. The staff first used drones for prescribed fires in the 1,005 acre Ramshorn project area where they have previously ignited prescribed fires by hand or with helicopters. “</a:t>
            </a:r>
            <a:r>
              <a:rPr lang="en" sz="1900">
                <a:solidFill>
                  <a:schemeClr val="dk1"/>
                </a:solidFill>
                <a:highlight>
                  <a:srgbClr val="000000"/>
                </a:highlight>
              </a:rPr>
              <a:t>The UAS dropped small biodegradable spheres . . . containing potassium permanganate on the project area.”</a:t>
            </a:r>
            <a:endParaRPr sz="2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15" name="Google Shape;115;p23"/>
          <p:cNvSpPr txBox="1">
            <a:spLocks noGrp="1"/>
          </p:cNvSpPr>
          <p:nvPr>
            <p:ph type="body" idx="1"/>
          </p:nvPr>
        </p:nvSpPr>
        <p:spPr>
          <a:xfrm>
            <a:off x="311700" y="980725"/>
            <a:ext cx="4605300" cy="4037400"/>
          </a:xfrm>
          <a:prstGeom prst="rect">
            <a:avLst/>
          </a:prstGeom>
        </p:spPr>
        <p:txBody>
          <a:bodyPr spcFirstLastPara="1" wrap="square" lIns="68575" tIns="34275" rIns="68575" bIns="34275" anchor="t" anchorCtr="0">
            <a:noAutofit/>
          </a:bodyPr>
          <a:lstStyle/>
          <a:p>
            <a:pPr marL="0" lvl="0" indent="0" algn="l" rtl="0">
              <a:lnSpc>
                <a:spcPct val="100000"/>
              </a:lnSpc>
              <a:spcBef>
                <a:spcPts val="700"/>
              </a:spcBef>
              <a:spcAft>
                <a:spcPts val="0"/>
              </a:spcAft>
              <a:buNone/>
            </a:pPr>
            <a:r>
              <a:rPr lang="en" sz="1900">
                <a:solidFill>
                  <a:schemeClr val="dk1"/>
                </a:solidFill>
                <a:latin typeface="Arial"/>
                <a:ea typeface="Arial"/>
                <a:cs typeface="Arial"/>
                <a:sym typeface="Arial"/>
              </a:rPr>
              <a:t>You are using Hopper to ignite 5 equally-spaced dot fires between two streams. The streams are control lines and they are 20 feet apart. The first and last dot fires should be the same distance away from each control line.</a:t>
            </a:r>
            <a:endParaRPr sz="1900">
              <a:solidFill>
                <a:schemeClr val="dk1"/>
              </a:solidFill>
              <a:latin typeface="Arial"/>
              <a:ea typeface="Arial"/>
              <a:cs typeface="Arial"/>
              <a:sym typeface="Arial"/>
            </a:endParaRPr>
          </a:p>
          <a:p>
            <a:pPr marL="0" lvl="0" indent="0" algn="l" rtl="0">
              <a:lnSpc>
                <a:spcPct val="100000"/>
              </a:lnSpc>
              <a:spcBef>
                <a:spcPts val="1400"/>
              </a:spcBef>
              <a:spcAft>
                <a:spcPts val="0"/>
              </a:spcAft>
              <a:buNone/>
            </a:pPr>
            <a:r>
              <a:rPr lang="en" sz="1900">
                <a:solidFill>
                  <a:schemeClr val="dk1"/>
                </a:solidFill>
                <a:latin typeface="Arial"/>
                <a:ea typeface="Arial"/>
                <a:cs typeface="Arial"/>
                <a:sym typeface="Arial"/>
              </a:rPr>
              <a:t>You will write and solve an equation that represents this scenario with the unknown </a:t>
            </a:r>
            <a:r>
              <a:rPr lang="en" sz="1900" i="1">
                <a:solidFill>
                  <a:schemeClr val="dk1"/>
                </a:solidFill>
                <a:latin typeface="Arial"/>
                <a:ea typeface="Arial"/>
                <a:cs typeface="Arial"/>
                <a:sym typeface="Arial"/>
              </a:rPr>
              <a:t>d</a:t>
            </a:r>
            <a:r>
              <a:rPr lang="en" sz="1900">
                <a:solidFill>
                  <a:schemeClr val="dk1"/>
                </a:solidFill>
                <a:latin typeface="Arial"/>
                <a:ea typeface="Arial"/>
                <a:cs typeface="Arial"/>
                <a:sym typeface="Arial"/>
              </a:rPr>
              <a:t> representing the distance between each dot fire. Then, you will write code Hopper using a loop to fly across the fire zone and place (by hovering) 5 equally-spaced dot fires.</a:t>
            </a:r>
            <a:endParaRPr sz="1900">
              <a:solidFill>
                <a:schemeClr val="dk1"/>
              </a:solidFill>
              <a:latin typeface="Arial"/>
              <a:ea typeface="Arial"/>
              <a:cs typeface="Arial"/>
              <a:sym typeface="Arial"/>
            </a:endParaRPr>
          </a:p>
        </p:txBody>
      </p:sp>
      <p:pic>
        <p:nvPicPr>
          <p:cNvPr id="116" name="Google Shape;116;p23"/>
          <p:cNvPicPr preferRelativeResize="0"/>
          <p:nvPr/>
        </p:nvPicPr>
        <p:blipFill>
          <a:blip r:embed="rId3">
            <a:alphaModFix/>
          </a:blip>
          <a:stretch>
            <a:fillRect/>
          </a:stretch>
        </p:blipFill>
        <p:spPr>
          <a:xfrm>
            <a:off x="5253933" y="859850"/>
            <a:ext cx="3535892" cy="403740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561</Words>
  <Application>Microsoft Office PowerPoint</Application>
  <PresentationFormat>On-screen Show (16:9)</PresentationFormat>
  <Paragraphs>37</Paragraphs>
  <Slides>8</Slides>
  <Notes>8</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Bebas Neue</vt:lpstr>
      <vt:lpstr>Oswald ExtraLight</vt:lpstr>
      <vt:lpstr>Simple Dark</vt:lpstr>
      <vt:lpstr>Drones in Firefighting</vt:lpstr>
      <vt:lpstr>Prescribed Fires</vt:lpstr>
      <vt:lpstr>Prescribed Fires</vt:lpstr>
      <vt:lpstr>Group Discussion Questions on Prescribed Fires</vt:lpstr>
      <vt:lpstr>How Can Drones Be Used to Set Prescribed Fires?</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3</cp:revision>
  <dcterms:modified xsi:type="dcterms:W3CDTF">2025-06-28T17:12:34Z</dcterms:modified>
</cp:coreProperties>
</file>