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Oswald ExtraLight"/>
      <p:regular r:id="rId15"/>
      <p:bold r:id="rId16"/>
    </p:embeddedFont>
    <p:embeddedFont>
      <p:font typeface="Bebas Neue"/>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ExtraLight-regular.fntdata"/><Relationship Id="rId14" Type="http://schemas.openxmlformats.org/officeDocument/2006/relationships/slide" Target="slides/slide9.xml"/><Relationship Id="rId17" Type="http://schemas.openxmlformats.org/officeDocument/2006/relationships/font" Target="fonts/BebasNeue-regular.fntdata"/><Relationship Id="rId16" Type="http://schemas.openxmlformats.org/officeDocument/2006/relationships/font" Target="fonts/OswaldExtra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cfr.gov/current/title-14/chapter-I/subchapter-F/part-107#107.3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sa.gov/aeronautics/delivering-closer-to-reality/" TargetMode="External"/><Relationship Id="rId3" Type="http://schemas.openxmlformats.org/officeDocument/2006/relationships/hyperlink" Target="https://www.nasa.gov/directorates/armd/aosp/armd-aosp-atm-x/utm-bvlos/about-utm-bvlo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a0f0541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2a0f05414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2a0f05414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Letters, small packages, food, groceries, medicine, other medical supplies, etc.</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GPS, long-lasting battery, camera, sensors to detect obstacles [such as ultrasonic or light detection and ranging (LiDAR) sensors], infrared sensors, etc.</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Advantages: shorter delivery time, can use less energy than a vehicle or airplane, less costly over time, can access more remote locations easier than other transportation, etc.</a:t>
            </a:r>
            <a:endParaRPr>
              <a:solidFill>
                <a:schemeClr val="dk1"/>
              </a:solidFill>
            </a:endParaRPr>
          </a:p>
          <a:p>
            <a:pPr indent="0" lvl="0" marL="457200" rtl="0" algn="l">
              <a:spcBef>
                <a:spcPts val="0"/>
              </a:spcBef>
              <a:spcAft>
                <a:spcPts val="0"/>
              </a:spcAft>
              <a:buNone/>
            </a:pPr>
            <a:r>
              <a:rPr lang="en">
                <a:solidFill>
                  <a:schemeClr val="dk1"/>
                </a:solidFill>
              </a:rPr>
              <a:t>Disadvantages: high upfront costs, drones are more sensitive to wind and precipitation than vehicles and airplanes, privacy concerns about drones with cameras, low weight limit, subject to strict laws and regulations, safety concerns about possible collisions, noise concerns, etc.</a:t>
            </a:r>
            <a:endParaRPr>
              <a:solidFill>
                <a:schemeClr val="dk1"/>
              </a:solidFill>
            </a:endParaRPr>
          </a:p>
        </p:txBody>
      </p:sp>
      <p:sp>
        <p:nvSpPr>
          <p:cNvPr id="69" name="Google Shape;69;g32a0f054149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2a0f05414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Federal Aviation Administratio</a:t>
            </a:r>
            <a:r>
              <a:rPr lang="en"/>
              <a:t>n (FAA)</a:t>
            </a:r>
            <a:r>
              <a:rPr lang="en"/>
              <a:t> “Drone Package Delivery and How It Works”</a:t>
            </a:r>
            <a:endParaRPr/>
          </a:p>
          <a:p>
            <a:pPr indent="0" lvl="0" marL="0" rtl="0" algn="l">
              <a:spcBef>
                <a:spcPts val="0"/>
              </a:spcBef>
              <a:spcAft>
                <a:spcPts val="0"/>
              </a:spcAft>
              <a:buClr>
                <a:schemeClr val="dk1"/>
              </a:buClr>
              <a:buSzPts val="1100"/>
              <a:buFont typeface="Arial"/>
              <a:buNone/>
            </a:pPr>
            <a:r>
              <a:rPr lang="en">
                <a:solidFill>
                  <a:schemeClr val="dk1"/>
                </a:solidFill>
              </a:rPr>
              <a:t>Video length − 1:14</a:t>
            </a:r>
            <a:endParaRPr/>
          </a:p>
        </p:txBody>
      </p:sp>
      <p:sp>
        <p:nvSpPr>
          <p:cNvPr id="75" name="Google Shape;75;g32a0f054149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2b2c59f62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CNET “Amazon makes its first drone delivery”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Video length − 0:56</a:t>
            </a:r>
            <a:endParaRPr/>
          </a:p>
        </p:txBody>
      </p:sp>
      <p:sp>
        <p:nvSpPr>
          <p:cNvPr id="81" name="Google Shape;81;g32b2c59f627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2a0f05414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CBS Texas</a:t>
            </a:r>
            <a:r>
              <a:rPr lang="en">
                <a:solidFill>
                  <a:schemeClr val="dk1"/>
                </a:solidFill>
              </a:rPr>
              <a:t> “Walmart expands drone delivery services to Lewisville”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Video length − 2:11</a:t>
            </a:r>
            <a:endParaRPr/>
          </a:p>
        </p:txBody>
      </p:sp>
      <p:sp>
        <p:nvSpPr>
          <p:cNvPr id="88" name="Google Shape;88;g32a0f054149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2b2c59f62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Part 107 VLOS Regulation: </a:t>
            </a:r>
            <a:r>
              <a:rPr lang="en" u="sng">
                <a:solidFill>
                  <a:schemeClr val="hlink"/>
                </a:solidFill>
                <a:hlinkClick r:id="rId2"/>
              </a:rPr>
              <a:t>https://www.ecfr.gov/current/title-14/chapter-I/subchapter-F/part-107#107.31</a:t>
            </a:r>
            <a:endParaRPr/>
          </a:p>
        </p:txBody>
      </p:sp>
      <p:sp>
        <p:nvSpPr>
          <p:cNvPr id="95" name="Google Shape;95;g32b2c59f627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97e772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
        <p:nvSpPr>
          <p:cNvPr id="101" name="Google Shape;101;g3397e77239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2a0f054149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National Aeronautics and Space Administration (NASA)</a:t>
            </a:r>
            <a:endParaRPr/>
          </a:p>
          <a:p>
            <a:pPr indent="0" lvl="0" marL="0" rtl="0" algn="l">
              <a:spcBef>
                <a:spcPts val="0"/>
              </a:spcBef>
              <a:spcAft>
                <a:spcPts val="0"/>
              </a:spcAft>
              <a:buClr>
                <a:schemeClr val="dk1"/>
              </a:buClr>
              <a:buSzPts val="1100"/>
              <a:buFont typeface="Arial"/>
              <a:buNone/>
            </a:pPr>
            <a:r>
              <a:rPr lang="en">
                <a:solidFill>
                  <a:schemeClr val="dk1"/>
                </a:solidFill>
              </a:rPr>
              <a:t>“</a:t>
            </a:r>
            <a:r>
              <a:rPr lang="en">
                <a:solidFill>
                  <a:schemeClr val="dk1"/>
                </a:solidFill>
              </a:rPr>
              <a:t>NASA Moves Drone Package Delivery Industry Closer to Reality” </a:t>
            </a:r>
            <a:r>
              <a:rPr lang="en" u="sng">
                <a:solidFill>
                  <a:schemeClr val="hlink"/>
                </a:solidFill>
                <a:hlinkClick r:id="rId2"/>
              </a:rPr>
              <a:t>https://www.nasa.gov/aeronautics/delivering-closer-to-reality/</a:t>
            </a:r>
            <a:endParaRPr sz="100"/>
          </a:p>
          <a:p>
            <a:pPr indent="0" lvl="0" marL="0" rtl="0" algn="l">
              <a:spcBef>
                <a:spcPts val="0"/>
              </a:spcBef>
              <a:spcAft>
                <a:spcPts val="0"/>
              </a:spcAft>
              <a:buClr>
                <a:schemeClr val="dk1"/>
              </a:buClr>
              <a:buSzPts val="1100"/>
              <a:buFont typeface="Arial"/>
              <a:buNone/>
            </a:pPr>
            <a:r>
              <a:rPr lang="en">
                <a:solidFill>
                  <a:schemeClr val="dk1"/>
                </a:solidFill>
              </a:rPr>
              <a:t>“Learn More About NASA’s UTM BVLOS Subproject” </a:t>
            </a:r>
            <a:r>
              <a:rPr lang="en" u="sng">
                <a:solidFill>
                  <a:schemeClr val="hlink"/>
                </a:solidFill>
                <a:hlinkClick r:id="rId3"/>
              </a:rPr>
              <a:t>https://www.nasa.gov/directorates/armd/aosp/armd-aosp-atm-x/utm-bvlos/about-utm-bvlos/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*Educators are encouraged to find case study examples local to their area.</a:t>
            </a:r>
            <a:endParaRPr>
              <a:solidFill>
                <a:schemeClr val="dk1"/>
              </a:solidFill>
            </a:endParaRPr>
          </a:p>
        </p:txBody>
      </p:sp>
      <p:sp>
        <p:nvSpPr>
          <p:cNvPr id="108" name="Google Shape;108;g32a0f054149_0_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a0f054149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32a0f054149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4">
  <p:cSld name="Title and Content_4">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759529" y="547007"/>
            <a:ext cx="5108700" cy="782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1976058" y="1630064"/>
            <a:ext cx="6675600" cy="32325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Font typeface="Noto Sans Symbols"/>
              <a:buChar char="▪"/>
              <a:defRPr b="0" i="0">
                <a:solidFill>
                  <a:schemeClr val="lt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lt1"/>
              </a:buClr>
              <a:buSzPts val="1800"/>
              <a:buFont typeface="Noto Sans Symbols"/>
              <a:buChar char="▪"/>
              <a:defRPr b="0" i="0">
                <a:solidFill>
                  <a:schemeClr val="lt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lt1"/>
              </a:buClr>
              <a:buSzPts val="1500"/>
              <a:buFont typeface="Noto Sans Symbols"/>
              <a:buChar char="▪"/>
              <a:defRPr b="0" i="0">
                <a:solidFill>
                  <a:schemeClr val="lt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8">
  <p:cSld name="Title and Content_8">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2037230" y="503304"/>
            <a:ext cx="6847800" cy="747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5" name="Google Shape;55;p14"/>
          <p:cNvSpPr txBox="1"/>
          <p:nvPr>
            <p:ph idx="1" type="body"/>
          </p:nvPr>
        </p:nvSpPr>
        <p:spPr>
          <a:xfrm>
            <a:off x="2037230" y="1369218"/>
            <a:ext cx="6847800" cy="35727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dk1"/>
              </a:buClr>
              <a:buSzPts val="2100"/>
              <a:buFont typeface="Noto Sans Symbols"/>
              <a:buChar char="▪"/>
              <a:defRPr b="0" i="0">
                <a:solidFill>
                  <a:schemeClr val="dk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dk1"/>
              </a:buClr>
              <a:buSzPts val="1800"/>
              <a:buFont typeface="Noto Sans Symbols"/>
              <a:buChar char="▪"/>
              <a:defRPr b="0" i="0">
                <a:solidFill>
                  <a:schemeClr val="dk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dk1"/>
              </a:buClr>
              <a:buSzPts val="1500"/>
              <a:buFont typeface="Noto Sans Symbols"/>
              <a:buChar char="▪"/>
              <a:defRPr b="0" i="0">
                <a:solidFill>
                  <a:schemeClr val="dk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dk1"/>
              </a:buClr>
              <a:buSzPts val="1400"/>
              <a:buFont typeface="Noto Sans Symbols"/>
              <a:buChar char="▪"/>
              <a:defRPr b="0" i="0">
                <a:solidFill>
                  <a:schemeClr val="dk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dk1"/>
              </a:buClr>
              <a:buSzPts val="1400"/>
              <a:buFont typeface="Noto Sans Symbols"/>
              <a:buChar char="▪"/>
              <a:defRPr b="0" i="0">
                <a:solidFill>
                  <a:schemeClr val="dk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
  <p:cSld name="Title and Content_5">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5"/>
          <p:cNvSpPr txBox="1"/>
          <p:nvPr>
            <p:ph type="title"/>
          </p:nvPr>
        </p:nvSpPr>
        <p:spPr>
          <a:xfrm>
            <a:off x="628650" y="871209"/>
            <a:ext cx="7886700" cy="595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5"/>
          <p:cNvSpPr txBox="1"/>
          <p:nvPr>
            <p:ph idx="1" type="body"/>
          </p:nvPr>
        </p:nvSpPr>
        <p:spPr>
          <a:xfrm>
            <a:off x="628650" y="1613648"/>
            <a:ext cx="7891500" cy="32658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Font typeface="Noto Sans Symbols"/>
              <a:buChar char="▪"/>
              <a:defRPr b="0" i="0">
                <a:solidFill>
                  <a:schemeClr val="lt1"/>
                </a:solidFill>
                <a:latin typeface="Oswald ExtraLight"/>
                <a:ea typeface="Oswald ExtraLight"/>
                <a:cs typeface="Oswald ExtraLight"/>
                <a:sym typeface="Oswald ExtraLight"/>
              </a:defRPr>
            </a:lvl1pPr>
            <a:lvl2pPr indent="-342900" lvl="1" marL="914400" algn="l">
              <a:lnSpc>
                <a:spcPct val="90000"/>
              </a:lnSpc>
              <a:spcBef>
                <a:spcPts val="1200"/>
              </a:spcBef>
              <a:spcAft>
                <a:spcPts val="0"/>
              </a:spcAft>
              <a:buClr>
                <a:schemeClr val="lt1"/>
              </a:buClr>
              <a:buSzPts val="1800"/>
              <a:buFont typeface="Noto Sans Symbols"/>
              <a:buChar char="▪"/>
              <a:defRPr b="0" i="0">
                <a:solidFill>
                  <a:schemeClr val="lt1"/>
                </a:solidFill>
                <a:latin typeface="Oswald ExtraLight"/>
                <a:ea typeface="Oswald ExtraLight"/>
                <a:cs typeface="Oswald ExtraLight"/>
                <a:sym typeface="Oswald ExtraLight"/>
              </a:defRPr>
            </a:lvl2pPr>
            <a:lvl3pPr indent="-323850" lvl="2" marL="1371600" algn="l">
              <a:lnSpc>
                <a:spcPct val="90000"/>
              </a:lnSpc>
              <a:spcBef>
                <a:spcPts val="1200"/>
              </a:spcBef>
              <a:spcAft>
                <a:spcPts val="0"/>
              </a:spcAft>
              <a:buClr>
                <a:schemeClr val="lt1"/>
              </a:buClr>
              <a:buSzPts val="1500"/>
              <a:buFont typeface="Noto Sans Symbols"/>
              <a:buChar char="▪"/>
              <a:defRPr b="0" i="0">
                <a:solidFill>
                  <a:schemeClr val="lt1"/>
                </a:solidFill>
                <a:latin typeface="Oswald ExtraLight"/>
                <a:ea typeface="Oswald ExtraLight"/>
                <a:cs typeface="Oswald ExtraLight"/>
                <a:sym typeface="Oswald ExtraLight"/>
              </a:defRPr>
            </a:lvl3pPr>
            <a:lvl4pPr indent="-317500" lvl="3" marL="18288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4pPr>
            <a:lvl5pPr indent="-317500" lvl="4" marL="2286000" algn="l">
              <a:lnSpc>
                <a:spcPct val="90000"/>
              </a:lnSpc>
              <a:spcBef>
                <a:spcPts val="1200"/>
              </a:spcBef>
              <a:spcAft>
                <a:spcPts val="0"/>
              </a:spcAft>
              <a:buClr>
                <a:schemeClr val="lt1"/>
              </a:buClr>
              <a:buSzPts val="1400"/>
              <a:buFont typeface="Noto Sans Symbols"/>
              <a:buChar char="▪"/>
              <a:defRPr b="0" i="0">
                <a:solidFill>
                  <a:schemeClr val="lt1"/>
                </a:solidFill>
                <a:latin typeface="Oswald ExtraLight"/>
                <a:ea typeface="Oswald ExtraLight"/>
                <a:cs typeface="Oswald ExtraLight"/>
                <a:sym typeface="Oswald ExtraLight"/>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www.youtube.com/watch?v=j-rSXIPqRw0"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www.youtube.com/watch?v=0RWzVj3Y3C4"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www.youtube.com/watch?v=UkYh0nlQdPA"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6"/>
          <p:cNvPicPr preferRelativeResize="0"/>
          <p:nvPr/>
        </p:nvPicPr>
        <p:blipFill rotWithShape="1">
          <a:blip r:embed="rId3">
            <a:alphaModFix amt="30000"/>
          </a:blip>
          <a:srcRect b="0" l="0" r="0" t="0"/>
          <a:stretch/>
        </p:blipFill>
        <p:spPr>
          <a:xfrm>
            <a:off x="2213363" y="216075"/>
            <a:ext cx="4717275" cy="4717275"/>
          </a:xfrm>
          <a:prstGeom prst="rect">
            <a:avLst/>
          </a:prstGeom>
          <a:noFill/>
          <a:ln>
            <a:noFill/>
          </a:ln>
        </p:spPr>
      </p:pic>
      <p:sp>
        <p:nvSpPr>
          <p:cNvPr id="64" name="Google Shape;64;p16"/>
          <p:cNvSpPr txBox="1"/>
          <p:nvPr>
            <p:ph idx="1" type="body"/>
          </p:nvPr>
        </p:nvSpPr>
        <p:spPr>
          <a:xfrm>
            <a:off x="235650" y="3039775"/>
            <a:ext cx="8672700" cy="13356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1200"/>
              </a:spcAft>
              <a:buNone/>
            </a:pPr>
            <a:r>
              <a:rPr lang="en" sz="3800">
                <a:solidFill>
                  <a:schemeClr val="dk1"/>
                </a:solidFill>
                <a:latin typeface="Arial"/>
                <a:ea typeface="Arial"/>
                <a:cs typeface="Arial"/>
                <a:sym typeface="Arial"/>
              </a:rPr>
              <a:t>Have you heard about drone delivery services? </a:t>
            </a:r>
            <a:r>
              <a:rPr lang="en" sz="3800">
                <a:solidFill>
                  <a:schemeClr val="dk1"/>
                </a:solidFill>
                <a:latin typeface="Arial"/>
                <a:ea typeface="Arial"/>
                <a:cs typeface="Arial"/>
                <a:sym typeface="Arial"/>
              </a:rPr>
              <a:t>What</a:t>
            </a:r>
            <a:r>
              <a:rPr lang="en" sz="3800">
                <a:solidFill>
                  <a:schemeClr val="dk1"/>
                </a:solidFill>
                <a:latin typeface="Arial"/>
                <a:ea typeface="Arial"/>
                <a:cs typeface="Arial"/>
                <a:sym typeface="Arial"/>
              </a:rPr>
              <a:t> items do they deliver?</a:t>
            </a:r>
            <a:endParaRPr sz="3800">
              <a:solidFill>
                <a:schemeClr val="dk1"/>
              </a:solidFill>
              <a:latin typeface="Arial"/>
              <a:ea typeface="Arial"/>
              <a:cs typeface="Arial"/>
              <a:sym typeface="Arial"/>
            </a:endParaRPr>
          </a:p>
        </p:txBody>
      </p:sp>
      <p:pic>
        <p:nvPicPr>
          <p:cNvPr id="65" name="Google Shape;65;p16"/>
          <p:cNvPicPr preferRelativeResize="0"/>
          <p:nvPr/>
        </p:nvPicPr>
        <p:blipFill>
          <a:blip r:embed="rId4">
            <a:alphaModFix/>
          </a:blip>
          <a:stretch>
            <a:fillRect/>
          </a:stretch>
        </p:blipFill>
        <p:spPr>
          <a:xfrm>
            <a:off x="2409663" y="1789075"/>
            <a:ext cx="4324675" cy="769950"/>
          </a:xfrm>
          <a:prstGeom prst="rect">
            <a:avLst/>
          </a:prstGeom>
          <a:noFill/>
          <a:ln>
            <a:noFill/>
          </a:ln>
        </p:spPr>
      </p:pic>
      <p:sp>
        <p:nvSpPr>
          <p:cNvPr id="66" name="Google Shape;66;p16"/>
          <p:cNvSpPr txBox="1"/>
          <p:nvPr>
            <p:ph type="title"/>
          </p:nvPr>
        </p:nvSpPr>
        <p:spPr>
          <a:xfrm>
            <a:off x="2270325" y="560575"/>
            <a:ext cx="5871300" cy="595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990"/>
              <a:buFont typeface="Arial"/>
              <a:buNone/>
            </a:pPr>
            <a:r>
              <a:rPr lang="en" sz="4800">
                <a:solidFill>
                  <a:srgbClr val="99CC67"/>
                </a:solidFill>
              </a:rPr>
              <a:t>Drones in </a:t>
            </a:r>
            <a:r>
              <a:rPr lang="en" sz="4800">
                <a:solidFill>
                  <a:srgbClr val="99CC67"/>
                </a:solidFill>
              </a:rPr>
              <a:t>Package</a:t>
            </a:r>
            <a:r>
              <a:rPr lang="en" sz="4800">
                <a:solidFill>
                  <a:srgbClr val="99CC67"/>
                </a:solidFill>
              </a:rPr>
              <a:t> Delivery</a:t>
            </a:r>
            <a:endParaRPr sz="4800">
              <a:solidFill>
                <a:srgbClr val="99CC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ph type="title"/>
          </p:nvPr>
        </p:nvSpPr>
        <p:spPr>
          <a:xfrm>
            <a:off x="2037225" y="503300"/>
            <a:ext cx="7057800" cy="747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970"/>
              <a:buFont typeface="Bebas Neue"/>
              <a:buNone/>
            </a:pPr>
            <a:r>
              <a:rPr lang="en" sz="3500">
                <a:solidFill>
                  <a:srgbClr val="000000"/>
                </a:solidFill>
              </a:rPr>
              <a:t>Group Discussion Questions on Drone Delivery</a:t>
            </a:r>
            <a:endParaRPr sz="3500">
              <a:solidFill>
                <a:srgbClr val="000000"/>
              </a:solidFill>
            </a:endParaRPr>
          </a:p>
        </p:txBody>
      </p:sp>
      <p:sp>
        <p:nvSpPr>
          <p:cNvPr id="72" name="Google Shape;72;p17"/>
          <p:cNvSpPr txBox="1"/>
          <p:nvPr>
            <p:ph idx="1" type="body"/>
          </p:nvPr>
        </p:nvSpPr>
        <p:spPr>
          <a:xfrm>
            <a:off x="2037225" y="1293950"/>
            <a:ext cx="6847800" cy="38496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Delivery drones are used to transport lightweight goods short distances.</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examples of items that drones could deliver?</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technologies that delivery drones might need?</a:t>
            </a:r>
            <a:endParaRPr sz="2400">
              <a:solidFill>
                <a:srgbClr val="000000"/>
              </a:solidFill>
              <a:latin typeface="Arial"/>
              <a:ea typeface="Arial"/>
              <a:cs typeface="Arial"/>
              <a:sym typeface="Arial"/>
            </a:endParaRPr>
          </a:p>
          <a:p>
            <a:pPr indent="-381000" lvl="0" marL="457200" rtl="0" algn="l">
              <a:lnSpc>
                <a:spcPct val="100000"/>
              </a:lnSpc>
              <a:spcBef>
                <a:spcPts val="1000"/>
              </a:spcBef>
              <a:spcAft>
                <a:spcPts val="1200"/>
              </a:spcAft>
              <a:buClr>
                <a:srgbClr val="000000"/>
              </a:buClr>
              <a:buSzPts val="2400"/>
              <a:buFont typeface="Arial"/>
              <a:buAutoNum type="arabicPeriod"/>
            </a:pPr>
            <a:r>
              <a:rPr lang="en" sz="2400">
                <a:solidFill>
                  <a:srgbClr val="000000"/>
                </a:solidFill>
                <a:latin typeface="Arial"/>
                <a:ea typeface="Arial"/>
                <a:cs typeface="Arial"/>
                <a:sym typeface="Arial"/>
              </a:rPr>
              <a:t>What could be some advantages of using delivery drones? What could be some disadvantages?</a:t>
            </a:r>
            <a:endParaRPr sz="24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8"/>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How does Drone Package Delivery work?</a:t>
            </a:r>
            <a:endParaRPr/>
          </a:p>
        </p:txBody>
      </p:sp>
      <p:pic>
        <p:nvPicPr>
          <p:cNvPr descr="The FAA makes drone history in the Dallas, Texas area. Learn more about UTM at https://www.faa.gov/uas/advanced_operations/traffic_management." id="78" name="Google Shape;78;p18" title="Drone Package Delivery and How It Works">
            <a:hlinkClick r:id="rId3"/>
          </p:cNvPr>
          <p:cNvPicPr preferRelativeResize="0"/>
          <p:nvPr/>
        </p:nvPicPr>
        <p:blipFill>
          <a:blip r:embed="rId4">
            <a:alphaModFix/>
          </a:blip>
          <a:stretch>
            <a:fillRect/>
          </a:stretch>
        </p:blipFill>
        <p:spPr>
          <a:xfrm>
            <a:off x="1432938" y="1183565"/>
            <a:ext cx="6278125" cy="353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9"/>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Drone Package Delivery</a:t>
            </a:r>
            <a:endParaRPr/>
          </a:p>
        </p:txBody>
      </p:sp>
      <p:sp>
        <p:nvSpPr>
          <p:cNvPr id="84" name="Google Shape;84;p19"/>
          <p:cNvSpPr txBox="1"/>
          <p:nvPr>
            <p:ph idx="1" type="body"/>
          </p:nvPr>
        </p:nvSpPr>
        <p:spPr>
          <a:xfrm>
            <a:off x="311700" y="980725"/>
            <a:ext cx="8832300" cy="6528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1200"/>
              </a:spcAft>
              <a:buNone/>
            </a:pPr>
            <a:r>
              <a:rPr lang="en" sz="2400">
                <a:solidFill>
                  <a:schemeClr val="dk1"/>
                </a:solidFill>
                <a:latin typeface="Arial"/>
                <a:ea typeface="Arial"/>
                <a:cs typeface="Arial"/>
                <a:sym typeface="Arial"/>
              </a:rPr>
              <a:t>Amazon made its first drone delivery in 2016 in the UK.</a:t>
            </a:r>
            <a:endParaRPr sz="2400">
              <a:solidFill>
                <a:schemeClr val="dk1"/>
              </a:solidFill>
              <a:latin typeface="Arial"/>
              <a:ea typeface="Arial"/>
              <a:cs typeface="Arial"/>
              <a:sym typeface="Arial"/>
            </a:endParaRPr>
          </a:p>
        </p:txBody>
      </p:sp>
      <p:pic>
        <p:nvPicPr>
          <p:cNvPr descr="A select group of Amazon customers in the UK can now get their packages delivered by drone, under a test program.&#10;&#10;Watch more on drones: http://bit.ly/1RF5xHL&#10;&#10;Subscribe to CNET: http://cnet.co/2heRhep&#10;Watch our playlists: http://cnet.co/2g8kcf4&#10;Like us on Facebook: https://www.facebook.com/cnet&#10;Follow us on Twitter: https://www.twitter.com/cnet&#10;Add us on Snapchat: http://cnet.co/2h4uoK3" id="85" name="Google Shape;85;p19" title="Amazon makes its first drone delivery">
            <a:hlinkClick r:id="rId3"/>
          </p:cNvPr>
          <p:cNvPicPr preferRelativeResize="0"/>
          <p:nvPr/>
        </p:nvPicPr>
        <p:blipFill>
          <a:blip r:embed="rId4">
            <a:alphaModFix/>
          </a:blip>
          <a:stretch>
            <a:fillRect/>
          </a:stretch>
        </p:blipFill>
        <p:spPr>
          <a:xfrm>
            <a:off x="1645777" y="1633525"/>
            <a:ext cx="5852448" cy="329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0"/>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Drone Package Delivery</a:t>
            </a:r>
            <a:endParaRPr/>
          </a:p>
        </p:txBody>
      </p:sp>
      <p:sp>
        <p:nvSpPr>
          <p:cNvPr id="91" name="Google Shape;91;p20"/>
          <p:cNvSpPr txBox="1"/>
          <p:nvPr>
            <p:ph idx="1" type="body"/>
          </p:nvPr>
        </p:nvSpPr>
        <p:spPr>
          <a:xfrm>
            <a:off x="311700" y="980725"/>
            <a:ext cx="8832300" cy="8901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1200"/>
              </a:spcAft>
              <a:buNone/>
            </a:pPr>
            <a:r>
              <a:rPr lang="en" sz="2400">
                <a:solidFill>
                  <a:schemeClr val="dk1"/>
                </a:solidFill>
                <a:latin typeface="Arial"/>
                <a:ea typeface="Arial"/>
                <a:cs typeface="Arial"/>
                <a:sym typeface="Arial"/>
              </a:rPr>
              <a:t>A lot</a:t>
            </a:r>
            <a:r>
              <a:rPr lang="en" sz="2400">
                <a:solidFill>
                  <a:schemeClr val="dk1"/>
                </a:solidFill>
                <a:latin typeface="Arial"/>
                <a:ea typeface="Arial"/>
                <a:cs typeface="Arial"/>
                <a:sym typeface="Arial"/>
              </a:rPr>
              <a:t> businesses are starting to use drones to deliver packages of goods bought online.</a:t>
            </a:r>
            <a:endParaRPr sz="2400">
              <a:solidFill>
                <a:schemeClr val="dk1"/>
              </a:solidFill>
              <a:latin typeface="Arial"/>
              <a:ea typeface="Arial"/>
              <a:cs typeface="Arial"/>
              <a:sym typeface="Arial"/>
            </a:endParaRPr>
          </a:p>
        </p:txBody>
      </p:sp>
      <p:pic>
        <p:nvPicPr>
          <p:cNvPr descr="In need of some eggs? Or something for a last-minute school project? Walmart can help." id="92" name="Google Shape;92;p20" title="Walmart expands drone delivery services to Lewisville">
            <a:hlinkClick r:id="rId3"/>
          </p:cNvPr>
          <p:cNvPicPr preferRelativeResize="0"/>
          <p:nvPr/>
        </p:nvPicPr>
        <p:blipFill>
          <a:blip r:embed="rId4">
            <a:alphaModFix/>
          </a:blip>
          <a:stretch>
            <a:fillRect/>
          </a:stretch>
        </p:blipFill>
        <p:spPr>
          <a:xfrm>
            <a:off x="1630563" y="1983725"/>
            <a:ext cx="5248975" cy="29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1"/>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rgbClr val="99CC67"/>
              </a:buClr>
              <a:buSzPct val="100000"/>
              <a:buFont typeface="Bebas Neue"/>
              <a:buNone/>
            </a:pPr>
            <a:r>
              <a:rPr lang="en"/>
              <a:t>Drone Delivery − Visual Line of Sight</a:t>
            </a:r>
            <a:endParaRPr/>
          </a:p>
        </p:txBody>
      </p:sp>
      <p:sp>
        <p:nvSpPr>
          <p:cNvPr id="98" name="Google Shape;98;p21"/>
          <p:cNvSpPr txBox="1"/>
          <p:nvPr>
            <p:ph idx="1" type="body"/>
          </p:nvPr>
        </p:nvSpPr>
        <p:spPr>
          <a:xfrm>
            <a:off x="311700" y="980725"/>
            <a:ext cx="8603400" cy="39081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400">
                <a:solidFill>
                  <a:schemeClr val="dk1"/>
                </a:solidFill>
                <a:latin typeface="Arial"/>
                <a:ea typeface="Arial"/>
                <a:cs typeface="Arial"/>
                <a:sym typeface="Arial"/>
              </a:rPr>
              <a:t>Visual line of sight</a:t>
            </a:r>
            <a:r>
              <a:rPr lang="en" sz="2400">
                <a:solidFill>
                  <a:schemeClr val="dk1"/>
                </a:solidFill>
                <a:latin typeface="Arial"/>
                <a:ea typeface="Arial"/>
                <a:cs typeface="Arial"/>
                <a:sym typeface="Arial"/>
              </a:rPr>
              <a:t> (VLOS) refers to the ability of the </a:t>
            </a:r>
            <a:r>
              <a:rPr lang="en" sz="2400">
                <a:solidFill>
                  <a:schemeClr val="dk1"/>
                </a:solidFill>
                <a:latin typeface="Arial"/>
                <a:ea typeface="Arial"/>
                <a:cs typeface="Arial"/>
                <a:sym typeface="Arial"/>
              </a:rPr>
              <a:t>remote</a:t>
            </a:r>
            <a:r>
              <a:rPr lang="en" sz="2400">
                <a:solidFill>
                  <a:schemeClr val="dk1"/>
                </a:solidFill>
                <a:latin typeface="Arial"/>
                <a:ea typeface="Arial"/>
                <a:cs typeface="Arial"/>
                <a:sym typeface="Arial"/>
              </a:rPr>
              <a:t> pilot in command (RPIC) to see their drone at all times during flight.</a:t>
            </a:r>
            <a:endParaRPr sz="2400">
              <a:solidFill>
                <a:schemeClr val="dk1"/>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chemeClr val="dk1"/>
                </a:solidFill>
                <a:latin typeface="Arial"/>
                <a:ea typeface="Arial"/>
                <a:cs typeface="Arial"/>
                <a:sym typeface="Arial"/>
              </a:rPr>
              <a:t>The Federal Aviation Administration (FAA) requires RPICs of recreational and commercial drones to maintain VLOS under Part 107 (drone certification) rules.</a:t>
            </a:r>
            <a:endParaRPr sz="2400">
              <a:solidFill>
                <a:schemeClr val="dk1"/>
              </a:solidFill>
              <a:latin typeface="Arial"/>
              <a:ea typeface="Arial"/>
              <a:cs typeface="Arial"/>
              <a:sym typeface="Arial"/>
            </a:endParaRPr>
          </a:p>
          <a:p>
            <a:pPr indent="0" lvl="0" marL="0" rtl="0" algn="l">
              <a:lnSpc>
                <a:spcPct val="100000"/>
              </a:lnSpc>
              <a:spcBef>
                <a:spcPts val="1200"/>
              </a:spcBef>
              <a:spcAft>
                <a:spcPts val="0"/>
              </a:spcAft>
              <a:buNone/>
            </a:pPr>
            <a:r>
              <a:rPr lang="en" sz="2400">
                <a:solidFill>
                  <a:schemeClr val="dk1"/>
                </a:solidFill>
                <a:latin typeface="Arial"/>
                <a:ea typeface="Arial"/>
                <a:cs typeface="Arial"/>
                <a:sym typeface="Arial"/>
              </a:rPr>
              <a:t>A waiver administered by the FAA is required to fly a drone </a:t>
            </a:r>
            <a:r>
              <a:rPr b="1" lang="en" sz="2400">
                <a:solidFill>
                  <a:schemeClr val="dk1"/>
                </a:solidFill>
                <a:latin typeface="Arial"/>
                <a:ea typeface="Arial"/>
                <a:cs typeface="Arial"/>
                <a:sym typeface="Arial"/>
              </a:rPr>
              <a:t>beyond visual line of sight</a:t>
            </a:r>
            <a:r>
              <a:rPr lang="en" sz="2400">
                <a:solidFill>
                  <a:schemeClr val="dk1"/>
                </a:solidFill>
                <a:latin typeface="Arial"/>
                <a:ea typeface="Arial"/>
                <a:cs typeface="Arial"/>
                <a:sym typeface="Arial"/>
              </a:rPr>
              <a:t> (BVLOS), or when the RPIC cannot see the drone during flight.</a:t>
            </a:r>
            <a:endParaRPr sz="2400">
              <a:solidFill>
                <a:schemeClr val="dk1"/>
              </a:solidFill>
              <a:latin typeface="Arial"/>
              <a:ea typeface="Arial"/>
              <a:cs typeface="Arial"/>
              <a:sym typeface="Arial"/>
            </a:endParaRPr>
          </a:p>
          <a:p>
            <a:pPr indent="0" lvl="0" marL="0" rtl="0" algn="l">
              <a:lnSpc>
                <a:spcPct val="100000"/>
              </a:lnSpc>
              <a:spcBef>
                <a:spcPts val="1200"/>
              </a:spcBef>
              <a:spcAft>
                <a:spcPts val="120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nvSpPr>
        <p:spPr>
          <a:xfrm>
            <a:off x="311700" y="445025"/>
            <a:ext cx="2401200" cy="1184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104" name="Google Shape;104;p22"/>
          <p:cNvSpPr txBox="1"/>
          <p:nvPr/>
        </p:nvSpPr>
        <p:spPr>
          <a:xfrm>
            <a:off x="311700" y="1418925"/>
            <a:ext cx="2772600" cy="3596400"/>
          </a:xfrm>
          <a:prstGeom prst="rect">
            <a:avLst/>
          </a:prstGeom>
          <a:noFill/>
          <a:ln>
            <a:noFill/>
          </a:ln>
        </p:spPr>
        <p:txBody>
          <a:bodyPr anchorCtr="0" anchor="t" bIns="34275" lIns="68575" spcFirstLastPara="1" rIns="68575" wrap="square" tIns="34275">
            <a:noAutofit/>
          </a:bodyPr>
          <a:lstStyle/>
          <a:p>
            <a:pPr indent="0" lvl="0" marL="0" rtl="0" algn="l">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pic>
        <p:nvPicPr>
          <p:cNvPr id="105" name="Google Shape;105;p22"/>
          <p:cNvPicPr preferRelativeResize="0"/>
          <p:nvPr/>
        </p:nvPicPr>
        <p:blipFill>
          <a:blip r:embed="rId3">
            <a:alphaModFix/>
          </a:blip>
          <a:stretch>
            <a:fillRect/>
          </a:stretch>
        </p:blipFill>
        <p:spPr>
          <a:xfrm>
            <a:off x="3084300" y="116379"/>
            <a:ext cx="5869675" cy="48989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990"/>
              <a:buFont typeface="Arial"/>
              <a:buNone/>
            </a:pPr>
            <a:r>
              <a:rPr lang="en" sz="4050"/>
              <a:t>Case Study</a:t>
            </a:r>
            <a:endParaRPr sz="4050"/>
          </a:p>
        </p:txBody>
      </p:sp>
      <p:sp>
        <p:nvSpPr>
          <p:cNvPr id="111" name="Google Shape;111;p23"/>
          <p:cNvSpPr txBox="1"/>
          <p:nvPr>
            <p:ph idx="1" type="body"/>
          </p:nvPr>
        </p:nvSpPr>
        <p:spPr>
          <a:xfrm>
            <a:off x="311700" y="949125"/>
            <a:ext cx="5214000" cy="1727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1200"/>
              </a:spcAft>
              <a:buNone/>
            </a:pPr>
            <a:r>
              <a:rPr lang="en" sz="2200">
                <a:solidFill>
                  <a:schemeClr val="dk1"/>
                </a:solidFill>
                <a:latin typeface="Arial"/>
                <a:ea typeface="Arial"/>
                <a:cs typeface="Arial"/>
                <a:sym typeface="Arial"/>
              </a:rPr>
              <a:t>In July 2024, the FAA authorized several American companies to fly commercial drones in the same airspace beyond visual line of sight (BVLOS), or when the pilot cannot see the drone.</a:t>
            </a:r>
            <a:endParaRPr sz="2200">
              <a:solidFill>
                <a:schemeClr val="dk1"/>
              </a:solidFill>
              <a:latin typeface="Arial"/>
              <a:ea typeface="Arial"/>
              <a:cs typeface="Arial"/>
              <a:sym typeface="Arial"/>
            </a:endParaRPr>
          </a:p>
        </p:txBody>
      </p:sp>
      <p:sp>
        <p:nvSpPr>
          <p:cNvPr id="112" name="Google Shape;112;p23"/>
          <p:cNvSpPr txBox="1"/>
          <p:nvPr>
            <p:ph idx="1" type="body"/>
          </p:nvPr>
        </p:nvSpPr>
        <p:spPr>
          <a:xfrm>
            <a:off x="311700" y="2799900"/>
            <a:ext cx="8832300" cy="23589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2200">
                <a:solidFill>
                  <a:schemeClr val="dk1"/>
                </a:solidFill>
                <a:latin typeface="Arial"/>
                <a:ea typeface="Arial"/>
                <a:cs typeface="Arial"/>
                <a:sym typeface="Arial"/>
              </a:rPr>
              <a:t>“...NASA developed several key technologies, most notably Unmanned Aircraft System (UAS) Traffic Management (UTM), which allows for digital sharing of each drone user’s planned flight details.</a:t>
            </a:r>
            <a:endParaRPr sz="2200">
              <a:solidFill>
                <a:schemeClr val="dk1"/>
              </a:solidFill>
              <a:latin typeface="Arial"/>
              <a:ea typeface="Arial"/>
              <a:cs typeface="Arial"/>
              <a:sym typeface="Arial"/>
            </a:endParaRPr>
          </a:p>
          <a:p>
            <a:pPr indent="0" lvl="0" marL="0" rtl="0" algn="l">
              <a:lnSpc>
                <a:spcPct val="100000"/>
              </a:lnSpc>
              <a:spcBef>
                <a:spcPts val="1200"/>
              </a:spcBef>
              <a:spcAft>
                <a:spcPts val="1200"/>
              </a:spcAft>
              <a:buNone/>
            </a:pPr>
            <a:r>
              <a:rPr lang="en" sz="2200">
                <a:solidFill>
                  <a:schemeClr val="dk1"/>
                </a:solidFill>
                <a:latin typeface="Arial"/>
                <a:ea typeface="Arial"/>
                <a:cs typeface="Arial"/>
                <a:sym typeface="Arial"/>
              </a:rPr>
              <a:t>According to Parimal Kopardekar, NASA’s Advanced Air Mobility mission integration manager, “This technology is now adopted globally as the key to enabling Beyond Visual Line of Sight drone operations.”</a:t>
            </a:r>
            <a:endParaRPr sz="2100">
              <a:solidFill>
                <a:schemeClr val="dk1"/>
              </a:solidFill>
              <a:latin typeface="Arial"/>
              <a:ea typeface="Arial"/>
              <a:cs typeface="Arial"/>
              <a:sym typeface="Arial"/>
            </a:endParaRPr>
          </a:p>
        </p:txBody>
      </p:sp>
      <p:pic>
        <p:nvPicPr>
          <p:cNvPr id="113" name="Google Shape;113;p23"/>
          <p:cNvPicPr preferRelativeResize="0"/>
          <p:nvPr/>
        </p:nvPicPr>
        <p:blipFill>
          <a:blip r:embed="rId3">
            <a:alphaModFix/>
          </a:blip>
          <a:stretch>
            <a:fillRect/>
          </a:stretch>
        </p:blipFill>
        <p:spPr>
          <a:xfrm>
            <a:off x="5525700" y="799400"/>
            <a:ext cx="3521201" cy="19821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type="title"/>
          </p:nvPr>
        </p:nvSpPr>
        <p:spPr>
          <a:xfrm>
            <a:off x="311700" y="230259"/>
            <a:ext cx="7886700" cy="595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SzPts val="990"/>
              <a:buFont typeface="Arial"/>
              <a:buNone/>
            </a:pPr>
            <a:r>
              <a:rPr lang="en" sz="4050"/>
              <a:t>Activity Scenario</a:t>
            </a:r>
            <a:endParaRPr sz="4050"/>
          </a:p>
        </p:txBody>
      </p:sp>
      <p:sp>
        <p:nvSpPr>
          <p:cNvPr id="119" name="Google Shape;119;p24"/>
          <p:cNvSpPr txBox="1"/>
          <p:nvPr>
            <p:ph idx="1" type="body"/>
          </p:nvPr>
        </p:nvSpPr>
        <p:spPr>
          <a:xfrm>
            <a:off x="464100" y="904525"/>
            <a:ext cx="5077500" cy="4037400"/>
          </a:xfrm>
          <a:prstGeom prst="rect">
            <a:avLst/>
          </a:prstGeom>
        </p:spPr>
        <p:txBody>
          <a:bodyPr anchorCtr="0" anchor="t" bIns="34275" lIns="68575" spcFirstLastPara="1" rIns="68575" wrap="square" tIns="34275">
            <a:noAutofit/>
          </a:bodyPr>
          <a:lstStyle/>
          <a:p>
            <a:pPr indent="0" lvl="0" marL="0" rtl="0" algn="l">
              <a:lnSpc>
                <a:spcPct val="100000"/>
              </a:lnSpc>
              <a:spcBef>
                <a:spcPts val="300"/>
              </a:spcBef>
              <a:spcAft>
                <a:spcPts val="0"/>
              </a:spcAft>
              <a:buNone/>
            </a:pPr>
            <a:r>
              <a:rPr lang="en" sz="2000">
                <a:solidFill>
                  <a:schemeClr val="dk1"/>
                </a:solidFill>
                <a:latin typeface="Arial"/>
                <a:ea typeface="Arial"/>
                <a:cs typeface="Arial"/>
                <a:sym typeface="Arial"/>
              </a:rPr>
              <a:t>Four separate companies receive online orders for drone delivery simultaneously. The companies must communicate with each other before making deliveries to their customers homes to ensure safety and accuracy.</a:t>
            </a:r>
            <a:endParaRPr sz="2000">
              <a:solidFill>
                <a:schemeClr val="dk1"/>
              </a:solidFill>
              <a:latin typeface="Arial"/>
              <a:ea typeface="Arial"/>
              <a:cs typeface="Arial"/>
              <a:sym typeface="Arial"/>
            </a:endParaRPr>
          </a:p>
          <a:p>
            <a:pPr indent="0" lvl="0" marL="0" rtl="0" algn="l">
              <a:lnSpc>
                <a:spcPct val="100000"/>
              </a:lnSpc>
              <a:spcBef>
                <a:spcPts val="1000"/>
              </a:spcBef>
              <a:spcAft>
                <a:spcPts val="0"/>
              </a:spcAft>
              <a:buNone/>
            </a:pPr>
            <a:r>
              <a:rPr lang="en" sz="2000">
                <a:solidFill>
                  <a:schemeClr val="dk1"/>
                </a:solidFill>
                <a:latin typeface="Arial"/>
                <a:ea typeface="Arial"/>
                <a:cs typeface="Arial"/>
                <a:sym typeface="Arial"/>
              </a:rPr>
              <a:t>The delivery Hoppers will be beyond visual line of sight (BVLOS) so each RPIC will work with a navigator who will have access to Hopper’s camera during the delivery. After the delivery has been made, each RPIC and navigator will need to get Hopper back to their takeoff location.</a:t>
            </a:r>
            <a:endParaRPr sz="2000">
              <a:solidFill>
                <a:schemeClr val="dk1"/>
              </a:solidFill>
              <a:latin typeface="Arial"/>
              <a:ea typeface="Arial"/>
              <a:cs typeface="Arial"/>
              <a:sym typeface="Arial"/>
            </a:endParaRPr>
          </a:p>
        </p:txBody>
      </p:sp>
      <p:pic>
        <p:nvPicPr>
          <p:cNvPr id="120" name="Google Shape;120;p24"/>
          <p:cNvPicPr preferRelativeResize="0"/>
          <p:nvPr/>
        </p:nvPicPr>
        <p:blipFill>
          <a:blip r:embed="rId3">
            <a:alphaModFix/>
          </a:blip>
          <a:stretch>
            <a:fillRect/>
          </a:stretch>
        </p:blipFill>
        <p:spPr>
          <a:xfrm rot="5400000">
            <a:off x="5155425" y="1222975"/>
            <a:ext cx="4260400" cy="3465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